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72" r:id="rId2"/>
    <p:sldId id="320" r:id="rId3"/>
    <p:sldId id="275" r:id="rId4"/>
    <p:sldId id="256" r:id="rId5"/>
    <p:sldId id="257" r:id="rId6"/>
    <p:sldId id="318" r:id="rId7"/>
    <p:sldId id="310" r:id="rId8"/>
    <p:sldId id="278" r:id="rId9"/>
    <p:sldId id="259" r:id="rId10"/>
    <p:sldId id="317" r:id="rId11"/>
    <p:sldId id="261" r:id="rId12"/>
    <p:sldId id="266" r:id="rId13"/>
    <p:sldId id="267" r:id="rId14"/>
    <p:sldId id="268" r:id="rId15"/>
    <p:sldId id="314" r:id="rId16"/>
    <p:sldId id="269" r:id="rId17"/>
    <p:sldId id="306" r:id="rId18"/>
    <p:sldId id="308" r:id="rId19"/>
    <p:sldId id="271" r:id="rId20"/>
    <p:sldId id="276" r:id="rId21"/>
    <p:sldId id="319" r:id="rId22"/>
  </p:sldIdLst>
  <p:sldSz cx="5040313" cy="3959225"/>
  <p:notesSz cx="6858000" cy="9144000"/>
  <p:defaultTextStyle>
    <a:defPPr>
      <a:defRPr lang="es-PE"/>
    </a:defPPr>
    <a:lvl1pPr marL="0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1pPr>
    <a:lvl2pPr marL="345597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2pPr>
    <a:lvl3pPr marL="691195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3pPr>
    <a:lvl4pPr marL="1036792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4pPr>
    <a:lvl5pPr marL="1382390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5pPr>
    <a:lvl6pPr marL="1727987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6pPr>
    <a:lvl7pPr marL="2073585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7pPr>
    <a:lvl8pPr marL="2419182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8pPr>
    <a:lvl9pPr marL="2764780" algn="l" defTabSz="691195" rtl="0" eaLnBrk="1" latinLnBrk="0" hangingPunct="1">
      <a:defRPr sz="13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5A59E"/>
    <a:srgbClr val="DDB148"/>
    <a:srgbClr val="92D050"/>
    <a:srgbClr val="D7E4BD"/>
    <a:srgbClr val="B6C8C8"/>
    <a:srgbClr val="0B3752"/>
    <a:srgbClr val="1F497D"/>
    <a:srgbClr val="007DB0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4" autoAdjust="0"/>
    <p:restoredTop sz="94660"/>
  </p:normalViewPr>
  <p:slideViewPr>
    <p:cSldViewPr snapToGrid="0">
      <p:cViewPr varScale="1">
        <p:scale>
          <a:sx n="179" d="100"/>
          <a:sy n="179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0" Type="http://schemas.openxmlformats.org/officeDocument/2006/relationships/image" Target="../media/image88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647957"/>
            <a:ext cx="4284266" cy="1378397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2079510"/>
            <a:ext cx="3780235" cy="955896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382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417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210792"/>
            <a:ext cx="1086817" cy="33552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210792"/>
            <a:ext cx="3197449" cy="335526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18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538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987058"/>
            <a:ext cx="4347270" cy="164692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2649566"/>
            <a:ext cx="4347270" cy="866080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87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053960"/>
            <a:ext cx="2142133" cy="251209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053960"/>
            <a:ext cx="2142133" cy="251209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803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10793"/>
            <a:ext cx="4347270" cy="765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970560"/>
            <a:ext cx="2132288" cy="47565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1446217"/>
            <a:ext cx="2132288" cy="212716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970560"/>
            <a:ext cx="2142790" cy="475657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1446217"/>
            <a:ext cx="2142790" cy="212716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49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838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069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63948"/>
            <a:ext cx="1625632" cy="923819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570056"/>
            <a:ext cx="2551658" cy="2813616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187768"/>
            <a:ext cx="1625632" cy="2200486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66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63948"/>
            <a:ext cx="1625632" cy="923819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570056"/>
            <a:ext cx="2551658" cy="2813616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187768"/>
            <a:ext cx="1625632" cy="2200486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420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210793"/>
            <a:ext cx="4347270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053960"/>
            <a:ext cx="4347270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3669616"/>
            <a:ext cx="1134070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D0971-C1AA-4679-9279-8EF766B8FD86}" type="datetimeFigureOut">
              <a:rPr lang="es-PE" smtClean="0"/>
              <a:t>15/05/2019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3669616"/>
            <a:ext cx="170110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3669616"/>
            <a:ext cx="1134070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7C79A-1CEF-421B-8A02-20B4076B7F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067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5.wdp"/><Relationship Id="rId3" Type="http://schemas.openxmlformats.org/officeDocument/2006/relationships/image" Target="../media/image63.jpeg"/><Relationship Id="rId21" Type="http://schemas.openxmlformats.org/officeDocument/2006/relationships/image" Target="../media/image76.png"/><Relationship Id="rId7" Type="http://schemas.openxmlformats.org/officeDocument/2006/relationships/image" Target="../media/image66.png"/><Relationship Id="rId12" Type="http://schemas.openxmlformats.org/officeDocument/2006/relationships/image" Target="../media/image69.jpeg"/><Relationship Id="rId17" Type="http://schemas.openxmlformats.org/officeDocument/2006/relationships/image" Target="../media/image73.png"/><Relationship Id="rId2" Type="http://schemas.openxmlformats.org/officeDocument/2006/relationships/image" Target="../media/image62.jpeg"/><Relationship Id="rId16" Type="http://schemas.microsoft.com/office/2007/relationships/hdphoto" Target="../media/hdphoto4.wdp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65.png"/><Relationship Id="rId15" Type="http://schemas.openxmlformats.org/officeDocument/2006/relationships/image" Target="../media/image72.png"/><Relationship Id="rId23" Type="http://schemas.openxmlformats.org/officeDocument/2006/relationships/image" Target="../media/image78.png"/><Relationship Id="rId10" Type="http://schemas.openxmlformats.org/officeDocument/2006/relationships/image" Target="../media/image68.png"/><Relationship Id="rId19" Type="http://schemas.openxmlformats.org/officeDocument/2006/relationships/image" Target="../media/image74.png"/><Relationship Id="rId4" Type="http://schemas.openxmlformats.org/officeDocument/2006/relationships/image" Target="../media/image64.jpeg"/><Relationship Id="rId9" Type="http://schemas.openxmlformats.org/officeDocument/2006/relationships/image" Target="../media/image53.png"/><Relationship Id="rId14" Type="http://schemas.openxmlformats.org/officeDocument/2006/relationships/image" Target="../media/image71.png"/><Relationship Id="rId2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file:///G:\Plan%20Negocios%20Restaurante%20Cieneguilla%20Ultimo%2015121%20(2).xlsx!inResorts%20(4)!F370C53:F370C59" TargetMode="External"/><Relationship Id="rId18" Type="http://schemas.openxmlformats.org/officeDocument/2006/relationships/image" Target="../media/image86.emf"/><Relationship Id="rId26" Type="http://schemas.openxmlformats.org/officeDocument/2006/relationships/image" Target="../media/image90.emf"/><Relationship Id="rId3" Type="http://schemas.openxmlformats.org/officeDocument/2006/relationships/oleObject" Target="file:///G:\Plan%20Negocios%20Restaurante%20Cieneguilla%20Ultimo%2015121%20(2).xlsx!inResorts%20(4)!F377C53:F377C59" TargetMode="External"/><Relationship Id="rId21" Type="http://schemas.openxmlformats.org/officeDocument/2006/relationships/oleObject" Target="file:///G:\Plan%20Negocios%20Restaurante%20Cieneguilla%20Ultimo%2015121%20(2).xlsx!inResorts%20(4)!F374C53:F374C59" TargetMode="External"/><Relationship Id="rId7" Type="http://schemas.openxmlformats.org/officeDocument/2006/relationships/oleObject" Target="file:///G:\Plan%20Negocios%20Restaurante%20Cieneguilla%20Ultimo%2015121%20(2).xlsx!inResorts%20(4)!F367C53:F367C59" TargetMode="External"/><Relationship Id="rId12" Type="http://schemas.openxmlformats.org/officeDocument/2006/relationships/image" Target="../media/image83.emf"/><Relationship Id="rId17" Type="http://schemas.openxmlformats.org/officeDocument/2006/relationships/oleObject" Target="file:///G:\Plan%20Negocios%20Restaurante%20Cieneguilla%20Ultimo%2015121%20(2).xlsx!inResorts%20(4)!F372C53:F372C59" TargetMode="External"/><Relationship Id="rId25" Type="http://schemas.openxmlformats.org/officeDocument/2006/relationships/oleObject" Target="file:///G:\Plan%20Negocios%20Restaurante%20Cieneguilla%20Ultimo%2015121%20(2).xlsx!inResorts%20(4)!F376C53:F376C59" TargetMode="Externa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5.emf"/><Relationship Id="rId20" Type="http://schemas.openxmlformats.org/officeDocument/2006/relationships/image" Target="../media/image8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emf"/><Relationship Id="rId11" Type="http://schemas.openxmlformats.org/officeDocument/2006/relationships/oleObject" Target="file:///G:\Plan%20Negocios%20Restaurante%20Cieneguilla%20Ultimo%2015121%20(2).xlsx!inResorts%20(4)!F369C53:F369C59" TargetMode="External"/><Relationship Id="rId24" Type="http://schemas.openxmlformats.org/officeDocument/2006/relationships/image" Target="../media/image89.emf"/><Relationship Id="rId5" Type="http://schemas.openxmlformats.org/officeDocument/2006/relationships/oleObject" Target="file:///G:\Plan%20Negocios%20Restaurante%20Cieneguilla%20Ultimo%2015121%20(2).xlsx!inResorts%20(4)!F365C53:F366C59" TargetMode="External"/><Relationship Id="rId15" Type="http://schemas.openxmlformats.org/officeDocument/2006/relationships/oleObject" Target="file:///G:\Plan%20Negocios%20Restaurante%20Cieneguilla%20Ultimo%2015121%20(2).xlsx!inResorts%20(4)!F371C53:F371C59" TargetMode="External"/><Relationship Id="rId23" Type="http://schemas.openxmlformats.org/officeDocument/2006/relationships/oleObject" Target="file:///G:\Plan%20Negocios%20Restaurante%20Cieneguilla%20Ultimo%2015121%20(2).xlsx!inResorts%20(4)!F375C53:F375C59" TargetMode="External"/><Relationship Id="rId28" Type="http://schemas.openxmlformats.org/officeDocument/2006/relationships/image" Target="../media/image91.emf"/><Relationship Id="rId10" Type="http://schemas.openxmlformats.org/officeDocument/2006/relationships/image" Target="../media/image82.emf"/><Relationship Id="rId19" Type="http://schemas.openxmlformats.org/officeDocument/2006/relationships/oleObject" Target="file:///G:\Plan%20Negocios%20Restaurante%20Cieneguilla%20Ultimo%2015121%20(2).xlsx!inResorts%20(4)!F373C53:F373C59" TargetMode="External"/><Relationship Id="rId4" Type="http://schemas.openxmlformats.org/officeDocument/2006/relationships/image" Target="../media/image79.emf"/><Relationship Id="rId9" Type="http://schemas.openxmlformats.org/officeDocument/2006/relationships/oleObject" Target="file:///G:\Plan%20Negocios%20Restaurante%20Cieneguilla%20Ultimo%2015121%20(2).xlsx!inResorts%20(4)!F368C53:F368C59" TargetMode="External"/><Relationship Id="rId14" Type="http://schemas.openxmlformats.org/officeDocument/2006/relationships/image" Target="../media/image84.emf"/><Relationship Id="rId22" Type="http://schemas.openxmlformats.org/officeDocument/2006/relationships/image" Target="../media/image88.emf"/><Relationship Id="rId27" Type="http://schemas.openxmlformats.org/officeDocument/2006/relationships/oleObject" Target="file:///G:\Plan%20Negocios%20Restaurante%20Cieneguilla%20Ultimo%2015121%20(2).xlsx!inResorts%20(4)!F379C53:F379C58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98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microsoft.com/office/2007/relationships/hdphoto" Target="../media/hdphoto6.wdp"/><Relationship Id="rId9" Type="http://schemas.openxmlformats.org/officeDocument/2006/relationships/image" Target="../media/image96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0.wdp"/><Relationship Id="rId7" Type="http://schemas.openxmlformats.org/officeDocument/2006/relationships/image" Target="../media/image104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4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30218CE-77E5-4375-8AB8-C5A64B97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92" y="646933"/>
            <a:ext cx="3509683" cy="242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8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ángulo 91">
            <a:extLst>
              <a:ext uri="{FF2B5EF4-FFF2-40B4-BE49-F238E27FC236}">
                <a16:creationId xmlns:a16="http://schemas.microsoft.com/office/drawing/2014/main" id="{DFB4C0B5-E193-45A0-9F66-C2290247CE0D}"/>
              </a:ext>
            </a:extLst>
          </p:cNvPr>
          <p:cNvSpPr/>
          <p:nvPr/>
        </p:nvSpPr>
        <p:spPr>
          <a:xfrm>
            <a:off x="2439883" y="705943"/>
            <a:ext cx="615320" cy="14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dirty="0">
              <a:solidFill>
                <a:schemeClr val="tx1"/>
              </a:solidFill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3B600E8-986E-43EF-A8E6-C290ECBE2B6B}"/>
              </a:ext>
            </a:extLst>
          </p:cNvPr>
          <p:cNvSpPr/>
          <p:nvPr/>
        </p:nvSpPr>
        <p:spPr>
          <a:xfrm>
            <a:off x="251611" y="2469332"/>
            <a:ext cx="4570238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Manteamiento </a:t>
            </a:r>
            <a:r>
              <a:rPr lang="es-PE" sz="65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Anual Resort: USD$ 199 (Vigente desde </a:t>
            </a:r>
            <a:r>
              <a:rPr lang="es-PE" sz="650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Enero 2022). </a:t>
            </a:r>
          </a:p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Alojamiento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Gratuito: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7D/6N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, en el plan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Vitalicio,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es vigente durante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15 años (SOCIOS FUNDADORES VITALICIOS)</a:t>
            </a:r>
            <a:endParaRPr lang="es-PE" sz="650" i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Plan Vacacional, en el plan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Vitalicio,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es vigente durante 10 años. </a:t>
            </a:r>
            <a:endParaRPr lang="es-PE" sz="650" i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Pago contado: 10% Descuento.</a:t>
            </a:r>
          </a:p>
          <a:p>
            <a:pPr marL="174991" indent="-174991" algn="just">
              <a:buFont typeface="Wingdings" panose="05000000000000000000" pitchFamily="2" charset="2"/>
              <a:buChar char=""/>
            </a:pPr>
            <a:endParaRPr lang="es-PE" sz="450" i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s-PE" sz="750" b="1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   </a:t>
            </a:r>
            <a:r>
              <a:rPr lang="es-PE" sz="850" b="1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ADICIONALES:</a:t>
            </a:r>
            <a:endParaRPr lang="es-PE" sz="850" i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Membresía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Experience: En el caso de incumplimiento de pago y/o cualquier desacuerdo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respecto del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desarrollo. La compañía le BRINDARA AL SOCIO LA MEMBRESIA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VACACIONAL, y en caso que no se halla pagado el total, se hará entrega de este beneficio proporcional (Garantizando siempre el RETORNO MINIMO DEL 200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%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en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AHORRO </a:t>
            </a:r>
            <a:r>
              <a:rPr lang="es-PE" sz="650" i="1" dirty="0" err="1">
                <a:latin typeface="Calibri" panose="020F0502020204030204" pitchFamily="34" charset="0"/>
                <a:ea typeface="Calibri" panose="020F0502020204030204" pitchFamily="34" charset="0"/>
              </a:rPr>
              <a:t>ó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 GANANCIA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sobre su inversión). </a:t>
            </a:r>
          </a:p>
          <a:p>
            <a:pPr marL="174991" indent="-174991" algn="just">
              <a:buFont typeface="Wingdings" panose="05000000000000000000" pitchFamily="2" charset="2"/>
              <a:buChar char=""/>
            </a:pPr>
            <a:endParaRPr lang="es-PE" sz="650" i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4991" indent="-174991" algn="just">
              <a:buFont typeface="Wingdings" panose="05000000000000000000" pitchFamily="2" charset="2"/>
              <a:buChar char=""/>
            </a:pP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Membresías Vacacionales:  Todos los socios que adquieran estas membresía, tendrán la opción, de hacer valido el monto de esta como parte de pago de una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INVERSIÓN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HOTELERA VIGENTE, </a:t>
            </a:r>
            <a:r>
              <a:rPr lang="es-PE" sz="650" i="1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ó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 en una que aperture en su Región </a:t>
            </a:r>
            <a:r>
              <a:rPr lang="es-PE" sz="650" i="1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ó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 País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s-PE" sz="65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Todas las membresías Vacacionales Garantizan 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siempre el RETORNO MINIMO DEL 200% en AHORRO </a:t>
            </a:r>
            <a:r>
              <a:rPr lang="es-PE" sz="650" i="1" dirty="0" err="1">
                <a:latin typeface="Calibri" panose="020F0502020204030204" pitchFamily="34" charset="0"/>
                <a:ea typeface="Calibri" panose="020F0502020204030204" pitchFamily="34" charset="0"/>
              </a:rPr>
              <a:t>ó</a:t>
            </a:r>
            <a:r>
              <a:rPr lang="es-PE" sz="650" i="1" dirty="0">
                <a:latin typeface="Calibri" panose="020F0502020204030204" pitchFamily="34" charset="0"/>
                <a:ea typeface="Calibri" panose="020F0502020204030204" pitchFamily="34" charset="0"/>
              </a:rPr>
              <a:t> GANANCIA sobre su inversión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111535" y="1821137"/>
            <a:ext cx="1580532" cy="15591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100" dirty="0"/>
              <a:t> </a:t>
            </a:r>
            <a:r>
              <a:rPr lang="es-PE" sz="1100" dirty="0" smtClean="0"/>
              <a:t>$ 585        72         $ 97.5</a:t>
            </a:r>
            <a:endParaRPr lang="es-PE" sz="1100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2D0C23C-6933-4737-8ABD-01CDA50B3639}"/>
              </a:ext>
            </a:extLst>
          </p:cNvPr>
          <p:cNvSpPr/>
          <p:nvPr/>
        </p:nvSpPr>
        <p:spPr>
          <a:xfrm>
            <a:off x="5" y="707629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2" name="Rectángulo 1"/>
          <p:cNvSpPr/>
          <p:nvPr/>
        </p:nvSpPr>
        <p:spPr>
          <a:xfrm>
            <a:off x="1678176" y="2307750"/>
            <a:ext cx="941393" cy="172733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633" dirty="0"/>
              <a:t> </a:t>
            </a:r>
            <a:r>
              <a:rPr lang="es-PE" sz="1633" dirty="0" smtClean="0"/>
              <a:t> </a:t>
            </a:r>
            <a:r>
              <a:rPr lang="es-PE" sz="1276" dirty="0"/>
              <a:t>3 </a:t>
            </a:r>
            <a:r>
              <a:rPr lang="es-PE" sz="1276" dirty="0" smtClean="0"/>
              <a:t>          </a:t>
            </a:r>
            <a:r>
              <a:rPr lang="es-PE" sz="1276" dirty="0"/>
              <a:t>2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673244" y="1969215"/>
            <a:ext cx="941394" cy="172733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633" dirty="0"/>
              <a:t>  </a:t>
            </a:r>
            <a:r>
              <a:rPr lang="es-PE" sz="1276" dirty="0" smtClean="0"/>
              <a:t>3           7   </a:t>
            </a:r>
            <a:endParaRPr lang="es-PE" sz="1276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1DE0A01-B089-4259-8EDE-866B25C3C2B7}"/>
              </a:ext>
            </a:extLst>
          </p:cNvPr>
          <p:cNvSpPr/>
          <p:nvPr/>
        </p:nvSpPr>
        <p:spPr>
          <a:xfrm>
            <a:off x="3" y="1205870"/>
            <a:ext cx="1510322" cy="1918930"/>
          </a:xfrm>
          <a:custGeom>
            <a:avLst/>
            <a:gdLst/>
            <a:ahLst/>
            <a:cxnLst/>
            <a:rect l="l" t="t" r="r" b="b"/>
            <a:pathLst>
              <a:path w="2959735" h="3760470">
                <a:moveTo>
                  <a:pt x="982479" y="0"/>
                </a:moveTo>
                <a:lnTo>
                  <a:pt x="0" y="713814"/>
                </a:lnTo>
                <a:lnTo>
                  <a:pt x="0" y="3760038"/>
                </a:lnTo>
                <a:lnTo>
                  <a:pt x="2204186" y="3760038"/>
                </a:lnTo>
                <a:lnTo>
                  <a:pt x="2959239" y="1436204"/>
                </a:lnTo>
                <a:lnTo>
                  <a:pt x="982479" y="0"/>
                </a:lnTo>
                <a:close/>
              </a:path>
            </a:pathLst>
          </a:custGeom>
          <a:solidFill>
            <a:srgbClr val="76D6FF">
              <a:alpha val="133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Rectángulo 4"/>
          <p:cNvSpPr/>
          <p:nvPr/>
        </p:nvSpPr>
        <p:spPr>
          <a:xfrm>
            <a:off x="360353" y="2306942"/>
            <a:ext cx="1274858" cy="176323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Experience </a:t>
            </a:r>
            <a:r>
              <a:rPr lang="es-PE" sz="1000" dirty="0" smtClean="0"/>
              <a:t>$ 1,105</a:t>
            </a:r>
            <a:endParaRPr lang="es-PE" sz="1000" dirty="0"/>
          </a:p>
        </p:txBody>
      </p:sp>
      <p:sp>
        <p:nvSpPr>
          <p:cNvPr id="6" name="Rectángulo 5"/>
          <p:cNvSpPr/>
          <p:nvPr/>
        </p:nvSpPr>
        <p:spPr>
          <a:xfrm>
            <a:off x="355005" y="1506472"/>
            <a:ext cx="1268243" cy="3204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17" dirty="0">
                <a:solidFill>
                  <a:schemeClr val="tx1"/>
                </a:solidFill>
              </a:rPr>
              <a:t>Tipo de Membresía</a:t>
            </a:r>
            <a:endParaRPr lang="es-PE" sz="758" dirty="0"/>
          </a:p>
        </p:txBody>
      </p:sp>
      <p:sp>
        <p:nvSpPr>
          <p:cNvPr id="7" name="Rectángulo 6"/>
          <p:cNvSpPr/>
          <p:nvPr/>
        </p:nvSpPr>
        <p:spPr>
          <a:xfrm>
            <a:off x="1672822" y="1826233"/>
            <a:ext cx="947340" cy="160233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76" dirty="0" smtClean="0"/>
              <a:t>3</a:t>
            </a:r>
            <a:r>
              <a:rPr lang="es-PE" sz="1021" dirty="0" smtClean="0"/>
              <a:t>      </a:t>
            </a:r>
            <a:r>
              <a:rPr lang="es-PE" sz="746" dirty="0" smtClean="0"/>
              <a:t>        </a:t>
            </a:r>
            <a:r>
              <a:rPr lang="es-PE" sz="1276" dirty="0" smtClean="0"/>
              <a:t>15</a:t>
            </a:r>
            <a:endParaRPr lang="es-PE" sz="1276" dirty="0"/>
          </a:p>
        </p:txBody>
      </p:sp>
      <p:sp>
        <p:nvSpPr>
          <p:cNvPr id="8" name="Rectángulo 7"/>
          <p:cNvSpPr/>
          <p:nvPr/>
        </p:nvSpPr>
        <p:spPr>
          <a:xfrm>
            <a:off x="355464" y="1971330"/>
            <a:ext cx="1268243" cy="176323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Standard </a:t>
            </a:r>
            <a:r>
              <a:rPr lang="es-PE" sz="1000" dirty="0" smtClean="0"/>
              <a:t>$ 3,510</a:t>
            </a:r>
            <a:endParaRPr lang="es-PE" sz="1000" dirty="0"/>
          </a:p>
        </p:txBody>
      </p:sp>
      <p:sp>
        <p:nvSpPr>
          <p:cNvPr id="9" name="Rectángulo 8"/>
          <p:cNvSpPr/>
          <p:nvPr/>
        </p:nvSpPr>
        <p:spPr>
          <a:xfrm>
            <a:off x="355464" y="1822616"/>
            <a:ext cx="1268243" cy="163563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Vitalicia </a:t>
            </a:r>
            <a:r>
              <a:rPr lang="es-PE" sz="1000" dirty="0" smtClean="0"/>
              <a:t>$ 7,605</a:t>
            </a:r>
            <a:endParaRPr lang="es-PE" sz="1000" dirty="0"/>
          </a:p>
        </p:txBody>
      </p:sp>
      <p:sp>
        <p:nvSpPr>
          <p:cNvPr id="10" name="Rectángulo 9"/>
          <p:cNvSpPr/>
          <p:nvPr/>
        </p:nvSpPr>
        <p:spPr>
          <a:xfrm>
            <a:off x="3116885" y="2307904"/>
            <a:ext cx="1580529" cy="168081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100" dirty="0"/>
              <a:t>  $ </a:t>
            </a:r>
            <a:r>
              <a:rPr lang="es-PE" sz="1100" dirty="0" smtClean="0"/>
              <a:t>85          12        </a:t>
            </a:r>
            <a:r>
              <a:rPr lang="es-PE" sz="1100" dirty="0"/>
              <a:t>$ </a:t>
            </a:r>
            <a:r>
              <a:rPr lang="es-PE" sz="1100" dirty="0" smtClean="0"/>
              <a:t>85.0</a:t>
            </a:r>
            <a:endParaRPr lang="es-PE" sz="1100" dirty="0"/>
          </a:p>
        </p:txBody>
      </p:sp>
      <p:sp>
        <p:nvSpPr>
          <p:cNvPr id="11" name="Rectángulo 10"/>
          <p:cNvSpPr/>
          <p:nvPr/>
        </p:nvSpPr>
        <p:spPr>
          <a:xfrm>
            <a:off x="3111535" y="1972342"/>
            <a:ext cx="1573065" cy="168081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76" dirty="0"/>
              <a:t> </a:t>
            </a:r>
            <a:r>
              <a:rPr lang="es-PE" sz="1100" dirty="0" smtClean="0"/>
              <a:t>$ 270        36         $ 90.0</a:t>
            </a:r>
            <a:endParaRPr lang="es-PE" sz="11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A1BE5BA-0E0C-4EDE-A797-64EE55AFA220}"/>
              </a:ext>
            </a:extLst>
          </p:cNvPr>
          <p:cNvSpPr/>
          <p:nvPr/>
        </p:nvSpPr>
        <p:spPr>
          <a:xfrm>
            <a:off x="2652892" y="2306201"/>
            <a:ext cx="402311" cy="172733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/>
              <a:t>1/0             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D00823-D243-46BC-9CA9-FEF5D852FFB8}"/>
              </a:ext>
            </a:extLst>
          </p:cNvPr>
          <p:cNvSpPr/>
          <p:nvPr/>
        </p:nvSpPr>
        <p:spPr>
          <a:xfrm>
            <a:off x="2648665" y="1971334"/>
            <a:ext cx="402311" cy="172733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/>
              <a:t>3/0            </a:t>
            </a:r>
            <a:r>
              <a:rPr lang="es-PE" sz="1200" dirty="0" smtClean="0"/>
              <a:t>     </a:t>
            </a:r>
            <a:endParaRPr lang="es-PE" sz="12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ADD3EB7-5362-4CBB-98C4-AAA91F3BD081}"/>
              </a:ext>
            </a:extLst>
          </p:cNvPr>
          <p:cNvSpPr/>
          <p:nvPr/>
        </p:nvSpPr>
        <p:spPr>
          <a:xfrm>
            <a:off x="2644928" y="1820529"/>
            <a:ext cx="402311" cy="160233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/>
              <a:t>6/1        </a:t>
            </a:r>
            <a:r>
              <a:rPr lang="es-PE" sz="1200" dirty="0" smtClean="0"/>
              <a:t> </a:t>
            </a:r>
            <a:endParaRPr lang="es-PE" sz="1200" dirty="0"/>
          </a:p>
        </p:txBody>
      </p:sp>
      <p:sp>
        <p:nvSpPr>
          <p:cNvPr id="16" name="Rectángulo 15"/>
          <p:cNvSpPr/>
          <p:nvPr/>
        </p:nvSpPr>
        <p:spPr>
          <a:xfrm>
            <a:off x="3124643" y="1513203"/>
            <a:ext cx="557871" cy="304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dirty="0">
                <a:solidFill>
                  <a:schemeClr val="tx1"/>
                </a:solidFill>
              </a:rPr>
              <a:t>Inicial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F6D4D4E-BA51-467B-84B9-90F46F9ECE35}"/>
              </a:ext>
            </a:extLst>
          </p:cNvPr>
          <p:cNvSpPr/>
          <p:nvPr/>
        </p:nvSpPr>
        <p:spPr>
          <a:xfrm>
            <a:off x="3690944" y="1514829"/>
            <a:ext cx="432627" cy="299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00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358E54-D024-41A1-B8E7-83F555760C92}"/>
              </a:ext>
            </a:extLst>
          </p:cNvPr>
          <p:cNvSpPr/>
          <p:nvPr/>
        </p:nvSpPr>
        <p:spPr>
          <a:xfrm>
            <a:off x="4127857" y="1514833"/>
            <a:ext cx="556741" cy="294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>
                <a:solidFill>
                  <a:schemeClr val="tx1"/>
                </a:solidFill>
              </a:rPr>
              <a:t>Monto Cuota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4C0B5-E193-45A0-9F66-C2290247CE0D}"/>
              </a:ext>
            </a:extLst>
          </p:cNvPr>
          <p:cNvSpPr/>
          <p:nvPr/>
        </p:nvSpPr>
        <p:spPr>
          <a:xfrm>
            <a:off x="1682247" y="1514832"/>
            <a:ext cx="475562" cy="316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dirty="0">
                <a:solidFill>
                  <a:schemeClr val="tx1"/>
                </a:solidFill>
              </a:rPr>
              <a:t>CLUB + Programa Vacacional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3DEAAB3-5A95-4107-99C2-6BA2BDB160E4}"/>
              </a:ext>
            </a:extLst>
          </p:cNvPr>
          <p:cNvSpPr/>
          <p:nvPr/>
        </p:nvSpPr>
        <p:spPr>
          <a:xfrm>
            <a:off x="2144922" y="1514829"/>
            <a:ext cx="469718" cy="3166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dirty="0">
                <a:solidFill>
                  <a:schemeClr val="tx1"/>
                </a:solidFill>
              </a:rPr>
              <a:t>CLUB RESORT + Programa Vacacional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5CC6576-D4D6-4557-B3E5-FFD5A9736F42}"/>
              </a:ext>
            </a:extLst>
          </p:cNvPr>
          <p:cNvSpPr/>
          <p:nvPr/>
        </p:nvSpPr>
        <p:spPr>
          <a:xfrm>
            <a:off x="2644928" y="1514830"/>
            <a:ext cx="402311" cy="3111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dirty="0">
              <a:solidFill>
                <a:schemeClr val="tx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7C126C-8FFB-4096-B6FC-94CAC3D82E3F}"/>
              </a:ext>
            </a:extLst>
          </p:cNvPr>
          <p:cNvSpPr/>
          <p:nvPr/>
        </p:nvSpPr>
        <p:spPr>
          <a:xfrm>
            <a:off x="595631" y="18256"/>
            <a:ext cx="3819708" cy="3231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PE" sz="1500" dirty="0">
              <a:solidFill>
                <a:schemeClr val="bg1"/>
              </a:solidFill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4F020D9-FD16-410C-8796-98D3B5285027}"/>
              </a:ext>
            </a:extLst>
          </p:cNvPr>
          <p:cNvSpPr/>
          <p:nvPr/>
        </p:nvSpPr>
        <p:spPr>
          <a:xfrm>
            <a:off x="-1" y="2384214"/>
            <a:ext cx="125401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A769274F-4DAD-4136-9A9E-C6D37D5F1889}"/>
              </a:ext>
            </a:extLst>
          </p:cNvPr>
          <p:cNvSpPr/>
          <p:nvPr/>
        </p:nvSpPr>
        <p:spPr>
          <a:xfrm>
            <a:off x="4" y="2165235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DF598C7F-5F5B-469B-9D01-83A1D813F7C1}"/>
              </a:ext>
            </a:extLst>
          </p:cNvPr>
          <p:cNvSpPr/>
          <p:nvPr/>
        </p:nvSpPr>
        <p:spPr>
          <a:xfrm>
            <a:off x="6" y="2615669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CDEF987F-68A5-4EC8-A774-99A8271EDCA1}"/>
              </a:ext>
            </a:extLst>
          </p:cNvPr>
          <p:cNvSpPr/>
          <p:nvPr/>
        </p:nvSpPr>
        <p:spPr>
          <a:xfrm>
            <a:off x="2" y="2029781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B9148B2D-6CC2-4D77-A975-F4BE0BD9A37E}"/>
              </a:ext>
            </a:extLst>
          </p:cNvPr>
          <p:cNvSpPr/>
          <p:nvPr/>
        </p:nvSpPr>
        <p:spPr>
          <a:xfrm>
            <a:off x="1" y="971446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DB4C63B0-0B72-427E-AB84-0E99163F1151}"/>
              </a:ext>
            </a:extLst>
          </p:cNvPr>
          <p:cNvSpPr/>
          <p:nvPr/>
        </p:nvSpPr>
        <p:spPr>
          <a:xfrm>
            <a:off x="-1" y="3176104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7B7A57A3-8E80-471F-B37B-8F2646900CCF}"/>
              </a:ext>
            </a:extLst>
          </p:cNvPr>
          <p:cNvSpPr/>
          <p:nvPr/>
        </p:nvSpPr>
        <p:spPr>
          <a:xfrm>
            <a:off x="4" y="2981961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1" name="object 12">
            <a:extLst>
              <a:ext uri="{FF2B5EF4-FFF2-40B4-BE49-F238E27FC236}">
                <a16:creationId xmlns:a16="http://schemas.microsoft.com/office/drawing/2014/main" id="{CCE46E89-72F7-4F7D-94CF-21FA68244F99}"/>
              </a:ext>
            </a:extLst>
          </p:cNvPr>
          <p:cNvSpPr/>
          <p:nvPr/>
        </p:nvSpPr>
        <p:spPr>
          <a:xfrm>
            <a:off x="3" y="351906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76BBF552-F23D-4ADF-8087-2E090A540F94}"/>
              </a:ext>
            </a:extLst>
          </p:cNvPr>
          <p:cNvSpPr/>
          <p:nvPr/>
        </p:nvSpPr>
        <p:spPr>
          <a:xfrm>
            <a:off x="-1" y="3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7C49A5CC-500E-4591-8BD7-E53BB25516C8}"/>
              </a:ext>
            </a:extLst>
          </p:cNvPr>
          <p:cNvSpPr/>
          <p:nvPr/>
        </p:nvSpPr>
        <p:spPr>
          <a:xfrm>
            <a:off x="-2" y="1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9A43AC5A-494C-4ED7-9159-607360A0BC0E}"/>
              </a:ext>
            </a:extLst>
          </p:cNvPr>
          <p:cNvSpPr/>
          <p:nvPr/>
        </p:nvSpPr>
        <p:spPr>
          <a:xfrm>
            <a:off x="5" y="181073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54DF6953-42DC-476B-AA5E-8C24AF2AD221}"/>
              </a:ext>
            </a:extLst>
          </p:cNvPr>
          <p:cNvSpPr/>
          <p:nvPr/>
        </p:nvSpPr>
        <p:spPr>
          <a:xfrm>
            <a:off x="6" y="2828900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D7526214-DFFA-426D-8D9D-DC84EE9F5637}"/>
              </a:ext>
            </a:extLst>
          </p:cNvPr>
          <p:cNvSpPr/>
          <p:nvPr/>
        </p:nvSpPr>
        <p:spPr>
          <a:xfrm>
            <a:off x="5" y="1936320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44EA85DF-A607-44DE-A264-99157795F080}"/>
              </a:ext>
            </a:extLst>
          </p:cNvPr>
          <p:cNvSpPr/>
          <p:nvPr/>
        </p:nvSpPr>
        <p:spPr>
          <a:xfrm>
            <a:off x="-408" y="22352"/>
            <a:ext cx="130456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3DEAAB3-5A95-4107-99C2-6BA2BDB160E4}"/>
              </a:ext>
            </a:extLst>
          </p:cNvPr>
          <p:cNvSpPr/>
          <p:nvPr/>
        </p:nvSpPr>
        <p:spPr>
          <a:xfrm>
            <a:off x="1687737" y="1359804"/>
            <a:ext cx="926483" cy="154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17" dirty="0" smtClean="0">
                <a:solidFill>
                  <a:schemeClr val="tx1"/>
                </a:solidFill>
              </a:rPr>
              <a:t>N° Años Disfrute</a:t>
            </a:r>
            <a:endParaRPr lang="es-PE" sz="817" dirty="0">
              <a:solidFill>
                <a:schemeClr val="tx1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DEAAB3-5A95-4107-99C2-6BA2BDB160E4}"/>
              </a:ext>
            </a:extLst>
          </p:cNvPr>
          <p:cNvSpPr/>
          <p:nvPr/>
        </p:nvSpPr>
        <p:spPr>
          <a:xfrm>
            <a:off x="3124643" y="1349117"/>
            <a:ext cx="1560909" cy="153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17" dirty="0">
                <a:solidFill>
                  <a:schemeClr val="tx1"/>
                </a:solidFill>
              </a:rPr>
              <a:t>Forma de Pago</a:t>
            </a:r>
          </a:p>
        </p:txBody>
      </p:sp>
      <p:pic>
        <p:nvPicPr>
          <p:cNvPr id="41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A048551B-7FD3-45CA-B193-074568ED9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16" y="3633289"/>
            <a:ext cx="519197" cy="3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B639F2A6-D782-40CF-A761-B653D8248F91}"/>
              </a:ext>
            </a:extLst>
          </p:cNvPr>
          <p:cNvSpPr/>
          <p:nvPr/>
        </p:nvSpPr>
        <p:spPr>
          <a:xfrm>
            <a:off x="1682686" y="2135815"/>
            <a:ext cx="936878" cy="172733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633" dirty="0"/>
              <a:t>  </a:t>
            </a:r>
            <a:r>
              <a:rPr lang="es-PE" sz="1276" dirty="0" smtClean="0"/>
              <a:t>3           </a:t>
            </a:r>
            <a:r>
              <a:rPr lang="es-PE" sz="1276" dirty="0"/>
              <a:t>4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C18EFE4-4FD8-42FE-8446-61044FF14D68}"/>
              </a:ext>
            </a:extLst>
          </p:cNvPr>
          <p:cNvSpPr/>
          <p:nvPr/>
        </p:nvSpPr>
        <p:spPr>
          <a:xfrm>
            <a:off x="360812" y="2137426"/>
            <a:ext cx="1268243" cy="176323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Light </a:t>
            </a:r>
            <a:r>
              <a:rPr lang="es-PE" sz="1000" dirty="0" smtClean="0"/>
              <a:t>$ 2,275</a:t>
            </a:r>
            <a:endParaRPr lang="es-PE" sz="1000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E1D5AAC-D13D-408B-AE8D-01AA90E09140}"/>
              </a:ext>
            </a:extLst>
          </p:cNvPr>
          <p:cNvSpPr/>
          <p:nvPr/>
        </p:nvSpPr>
        <p:spPr>
          <a:xfrm>
            <a:off x="3116881" y="2139976"/>
            <a:ext cx="1573065" cy="16808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582" dirty="0"/>
              <a:t> </a:t>
            </a:r>
            <a:r>
              <a:rPr lang="es-PE" sz="1100" dirty="0" smtClean="0"/>
              <a:t>$ 175        24        $ 87.5</a:t>
            </a:r>
            <a:endParaRPr lang="es-PE" sz="11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1D2BB7E-09A7-4B02-8D46-82C7B6B22A9A}"/>
              </a:ext>
            </a:extLst>
          </p:cNvPr>
          <p:cNvSpPr/>
          <p:nvPr/>
        </p:nvSpPr>
        <p:spPr>
          <a:xfrm>
            <a:off x="2652892" y="2142002"/>
            <a:ext cx="402311" cy="172733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 smtClean="0"/>
              <a:t>2/0         </a:t>
            </a:r>
            <a:endParaRPr lang="es-PE" sz="1200" dirty="0"/>
          </a:p>
        </p:txBody>
      </p:sp>
      <p:cxnSp>
        <p:nvCxnSpPr>
          <p:cNvPr id="46" name="Conector recto 45"/>
          <p:cNvCxnSpPr>
            <a:cxnSpLocks/>
          </p:cNvCxnSpPr>
          <p:nvPr/>
        </p:nvCxnSpPr>
        <p:spPr>
          <a:xfrm>
            <a:off x="3682514" y="1820529"/>
            <a:ext cx="0" cy="73031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cxnSpLocks/>
          </p:cNvCxnSpPr>
          <p:nvPr/>
        </p:nvCxnSpPr>
        <p:spPr>
          <a:xfrm>
            <a:off x="4123571" y="1804200"/>
            <a:ext cx="4287" cy="746643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/>
          <p:cNvSpPr/>
          <p:nvPr/>
        </p:nvSpPr>
        <p:spPr>
          <a:xfrm>
            <a:off x="2586641" y="1506978"/>
            <a:ext cx="532517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50" dirty="0" smtClean="0">
                <a:solidFill>
                  <a:schemeClr val="tx1"/>
                </a:solidFill>
              </a:rPr>
              <a:t># Acciones/ </a:t>
            </a:r>
          </a:p>
          <a:p>
            <a:pPr algn="ctr"/>
            <a:r>
              <a:rPr lang="es-PE" sz="550" dirty="0" smtClean="0">
                <a:solidFill>
                  <a:schemeClr val="tx1"/>
                </a:solidFill>
              </a:rPr>
              <a:t>Certificado</a:t>
            </a:r>
          </a:p>
          <a:p>
            <a:pPr algn="ctr"/>
            <a:r>
              <a:rPr lang="es-PE" sz="550" dirty="0" smtClean="0">
                <a:solidFill>
                  <a:schemeClr val="tx1"/>
                </a:solidFill>
              </a:rPr>
              <a:t>Vitalicio</a:t>
            </a:r>
            <a:endParaRPr lang="es-PE" sz="550" dirty="0">
              <a:solidFill>
                <a:schemeClr val="tx1"/>
              </a:solidFill>
            </a:endParaRPr>
          </a:p>
        </p:txBody>
      </p:sp>
      <p:cxnSp>
        <p:nvCxnSpPr>
          <p:cNvPr id="49" name="Conector recto 48"/>
          <p:cNvCxnSpPr>
            <a:cxnSpLocks/>
            <a:stCxn id="7" idx="0"/>
            <a:endCxn id="2" idx="2"/>
          </p:cNvCxnSpPr>
          <p:nvPr/>
        </p:nvCxnSpPr>
        <p:spPr>
          <a:xfrm>
            <a:off x="2146492" y="1826233"/>
            <a:ext cx="2381" cy="65425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50"/>
          <p:cNvSpPr/>
          <p:nvPr/>
        </p:nvSpPr>
        <p:spPr>
          <a:xfrm>
            <a:off x="3642516" y="1566966"/>
            <a:ext cx="52450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50" dirty="0" smtClean="0">
                <a:solidFill>
                  <a:schemeClr val="tx1"/>
                </a:solidFill>
              </a:rPr>
              <a:t># Cuotas</a:t>
            </a:r>
            <a:endParaRPr lang="es-PE" sz="750" dirty="0">
              <a:solidFill>
                <a:schemeClr val="tx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8BCC705-AE99-4DB9-8569-D039B496ABBE}"/>
              </a:ext>
            </a:extLst>
          </p:cNvPr>
          <p:cNvSpPr txBox="1"/>
          <p:nvPr/>
        </p:nvSpPr>
        <p:spPr>
          <a:xfrm>
            <a:off x="642830" y="-29754"/>
            <a:ext cx="37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i="1" dirty="0" smtClean="0">
                <a:solidFill>
                  <a:schemeClr val="bg1"/>
                </a:solidFill>
              </a:rPr>
              <a:t>Tipos de Membresías y Beneficios</a:t>
            </a:r>
            <a:endParaRPr lang="es-PE" sz="2000" b="1" i="1" dirty="0">
              <a:solidFill>
                <a:schemeClr val="bg1"/>
              </a:solidFill>
            </a:endParaRPr>
          </a:p>
        </p:txBody>
      </p:sp>
      <p:cxnSp>
        <p:nvCxnSpPr>
          <p:cNvPr id="67" name="Conector recto 66"/>
          <p:cNvCxnSpPr>
            <a:cxnSpLocks/>
          </p:cNvCxnSpPr>
          <p:nvPr/>
        </p:nvCxnSpPr>
        <p:spPr>
          <a:xfrm>
            <a:off x="3632935" y="4343767"/>
            <a:ext cx="0" cy="22297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cxnSpLocks/>
          </p:cNvCxnSpPr>
          <p:nvPr/>
        </p:nvCxnSpPr>
        <p:spPr>
          <a:xfrm>
            <a:off x="4064821" y="4343767"/>
            <a:ext cx="0" cy="22297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1 CuadroTexto"/>
          <p:cNvSpPr txBox="1"/>
          <p:nvPr/>
        </p:nvSpPr>
        <p:spPr>
          <a:xfrm>
            <a:off x="346980" y="3832109"/>
            <a:ext cx="5321806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Los Descuentos varían según temporada, y oscilan entre el </a:t>
            </a:r>
            <a:r>
              <a:rPr lang="es-PE" sz="5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% al 25%</a:t>
            </a:r>
            <a:endParaRPr lang="es-PE" sz="5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F6D4D4E-BA51-467B-84B9-90F46F9ECE35}"/>
              </a:ext>
            </a:extLst>
          </p:cNvPr>
          <p:cNvSpPr/>
          <p:nvPr/>
        </p:nvSpPr>
        <p:spPr>
          <a:xfrm>
            <a:off x="3687611" y="567630"/>
            <a:ext cx="432627" cy="296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00" dirty="0">
              <a:solidFill>
                <a:schemeClr val="tx1"/>
              </a:solidFill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1689120" y="1008179"/>
            <a:ext cx="1373278" cy="156616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76" dirty="0" smtClean="0"/>
              <a:t>    -                 5  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3111340" y="1009403"/>
            <a:ext cx="1580529" cy="155547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/>
              <a:t>  $ </a:t>
            </a:r>
            <a:r>
              <a:rPr lang="es-PE" sz="1200" dirty="0" smtClean="0"/>
              <a:t>85         6        $ </a:t>
            </a:r>
            <a:r>
              <a:rPr lang="es-PE" sz="1200" dirty="0"/>
              <a:t>85</a:t>
            </a:r>
          </a:p>
        </p:txBody>
      </p:sp>
      <p:sp>
        <p:nvSpPr>
          <p:cNvPr id="71" name="Rectángulo 70"/>
          <p:cNvSpPr/>
          <p:nvPr/>
        </p:nvSpPr>
        <p:spPr>
          <a:xfrm>
            <a:off x="350100" y="1008441"/>
            <a:ext cx="1292005" cy="163175"/>
          </a:xfrm>
          <a:prstGeom prst="rect">
            <a:avLst/>
          </a:prstGeom>
          <a:solidFill>
            <a:srgbClr val="0096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Expedition  </a:t>
            </a:r>
            <a:r>
              <a:rPr lang="es-PE" sz="1000" dirty="0" smtClean="0"/>
              <a:t>$ 595</a:t>
            </a:r>
            <a:endParaRPr lang="es-PE" sz="1000" dirty="0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DFB4C0B5-E193-45A0-9F66-C2290247CE0D}"/>
              </a:ext>
            </a:extLst>
          </p:cNvPr>
          <p:cNvSpPr/>
          <p:nvPr/>
        </p:nvSpPr>
        <p:spPr>
          <a:xfrm>
            <a:off x="1690503" y="703552"/>
            <a:ext cx="742304" cy="1445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dirty="0" smtClean="0">
                <a:solidFill>
                  <a:schemeClr val="tx1"/>
                </a:solidFill>
              </a:rPr>
              <a:t>Club + Programa Vacacional</a:t>
            </a:r>
            <a:endParaRPr lang="es-PE" sz="510" dirty="0">
              <a:solidFill>
                <a:schemeClr val="tx1"/>
              </a:solidFill>
            </a:endParaRPr>
          </a:p>
        </p:txBody>
      </p:sp>
      <p:sp>
        <p:nvSpPr>
          <p:cNvPr id="73" name="Rectángulo 72"/>
          <p:cNvSpPr/>
          <p:nvPr/>
        </p:nvSpPr>
        <p:spPr>
          <a:xfrm>
            <a:off x="3124100" y="572697"/>
            <a:ext cx="557871" cy="270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dirty="0">
                <a:solidFill>
                  <a:schemeClr val="tx1"/>
                </a:solidFill>
              </a:rPr>
              <a:t>Inicial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C9358E54-D024-41A1-B8E7-83F555760C92}"/>
              </a:ext>
            </a:extLst>
          </p:cNvPr>
          <p:cNvSpPr/>
          <p:nvPr/>
        </p:nvSpPr>
        <p:spPr>
          <a:xfrm>
            <a:off x="4127314" y="572697"/>
            <a:ext cx="564751" cy="273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>
                <a:solidFill>
                  <a:schemeClr val="tx1"/>
                </a:solidFill>
              </a:rPr>
              <a:t>Monto Cuota</a:t>
            </a:r>
            <a:endParaRPr lang="es-PE" sz="715" dirty="0">
              <a:solidFill>
                <a:schemeClr val="tx1"/>
              </a:solidFill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3641672" y="640533"/>
            <a:ext cx="52450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50" dirty="0" smtClean="0">
                <a:solidFill>
                  <a:schemeClr val="tx1"/>
                </a:solidFill>
              </a:rPr>
              <a:t># Cuotas</a:t>
            </a:r>
            <a:endParaRPr lang="es-PE" sz="750" dirty="0">
              <a:solidFill>
                <a:schemeClr val="tx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B3DEAAB3-5A95-4107-99C2-6BA2BDB160E4}"/>
              </a:ext>
            </a:extLst>
          </p:cNvPr>
          <p:cNvSpPr/>
          <p:nvPr/>
        </p:nvSpPr>
        <p:spPr>
          <a:xfrm>
            <a:off x="1682302" y="567629"/>
            <a:ext cx="1376244" cy="132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00" dirty="0" smtClean="0">
                <a:solidFill>
                  <a:schemeClr val="tx1"/>
                </a:solidFill>
              </a:rPr>
              <a:t>N° Años Disfrute</a:t>
            </a:r>
            <a:endParaRPr lang="es-PE" sz="600" dirty="0">
              <a:solidFill>
                <a:schemeClr val="tx1"/>
              </a:solidFill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355005" y="572697"/>
            <a:ext cx="1282807" cy="2727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17" dirty="0">
                <a:solidFill>
                  <a:schemeClr val="tx1"/>
                </a:solidFill>
              </a:rPr>
              <a:t>Tipo de Membresía</a:t>
            </a:r>
            <a:endParaRPr lang="es-PE" sz="758" dirty="0"/>
          </a:p>
        </p:txBody>
      </p:sp>
      <p:sp>
        <p:nvSpPr>
          <p:cNvPr id="52" name="Rectángulo 51"/>
          <p:cNvSpPr/>
          <p:nvPr/>
        </p:nvSpPr>
        <p:spPr>
          <a:xfrm>
            <a:off x="1894317" y="1087939"/>
            <a:ext cx="12647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500" b="1" u="sng" dirty="0" smtClean="0"/>
              <a:t>CLUB RESORT</a:t>
            </a:r>
            <a:endParaRPr lang="es-PE" sz="1500" b="1" u="sng" dirty="0"/>
          </a:p>
        </p:txBody>
      </p:sp>
      <p:cxnSp>
        <p:nvCxnSpPr>
          <p:cNvPr id="84" name="Conector recto 83"/>
          <p:cNvCxnSpPr>
            <a:cxnSpLocks/>
          </p:cNvCxnSpPr>
          <p:nvPr/>
        </p:nvCxnSpPr>
        <p:spPr>
          <a:xfrm flipH="1">
            <a:off x="3680734" y="1034556"/>
            <a:ext cx="8256" cy="14040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cxnSpLocks/>
          </p:cNvCxnSpPr>
          <p:nvPr/>
        </p:nvCxnSpPr>
        <p:spPr>
          <a:xfrm flipH="1">
            <a:off x="4122452" y="1025096"/>
            <a:ext cx="8256" cy="14040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ángulo 85"/>
          <p:cNvSpPr/>
          <p:nvPr/>
        </p:nvSpPr>
        <p:spPr>
          <a:xfrm>
            <a:off x="1873532" y="287864"/>
            <a:ext cx="1229504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PE" sz="1500" b="1" u="sng" dirty="0" smtClean="0"/>
              <a:t>VACACIONAL</a:t>
            </a:r>
            <a:endParaRPr lang="es-PE" sz="1500" b="1" u="sng" dirty="0"/>
          </a:p>
        </p:txBody>
      </p:sp>
      <p:sp>
        <p:nvSpPr>
          <p:cNvPr id="87" name="Rectángulo 86"/>
          <p:cNvSpPr/>
          <p:nvPr/>
        </p:nvSpPr>
        <p:spPr>
          <a:xfrm>
            <a:off x="1690174" y="851510"/>
            <a:ext cx="1373278" cy="156616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76" dirty="0" smtClean="0"/>
              <a:t>   3                7   </a:t>
            </a:r>
          </a:p>
        </p:txBody>
      </p:sp>
      <p:sp>
        <p:nvSpPr>
          <p:cNvPr id="88" name="Rectángulo 87"/>
          <p:cNvSpPr/>
          <p:nvPr/>
        </p:nvSpPr>
        <p:spPr>
          <a:xfrm>
            <a:off x="3112394" y="852734"/>
            <a:ext cx="1580529" cy="155547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200" dirty="0"/>
              <a:t>  $ </a:t>
            </a:r>
            <a:r>
              <a:rPr lang="es-PE" sz="1200" dirty="0" smtClean="0"/>
              <a:t>85        12       $ </a:t>
            </a:r>
            <a:r>
              <a:rPr lang="es-PE" sz="1200" dirty="0"/>
              <a:t>85</a:t>
            </a:r>
          </a:p>
        </p:txBody>
      </p:sp>
      <p:sp>
        <p:nvSpPr>
          <p:cNvPr id="89" name="Rectángulo 88"/>
          <p:cNvSpPr/>
          <p:nvPr/>
        </p:nvSpPr>
        <p:spPr>
          <a:xfrm>
            <a:off x="351154" y="851772"/>
            <a:ext cx="1292005" cy="163175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46" dirty="0" smtClean="0"/>
              <a:t>Evolution  </a:t>
            </a:r>
            <a:r>
              <a:rPr lang="es-PE" sz="1000" dirty="0" smtClean="0"/>
              <a:t>$ 1105</a:t>
            </a:r>
            <a:endParaRPr lang="es-PE" sz="1000" dirty="0"/>
          </a:p>
        </p:txBody>
      </p:sp>
      <p:cxnSp>
        <p:nvCxnSpPr>
          <p:cNvPr id="90" name="Conector recto 89"/>
          <p:cNvCxnSpPr>
            <a:cxnSpLocks/>
          </p:cNvCxnSpPr>
          <p:nvPr/>
        </p:nvCxnSpPr>
        <p:spPr>
          <a:xfrm flipH="1">
            <a:off x="3681788" y="877887"/>
            <a:ext cx="8256" cy="14040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cxnSpLocks/>
          </p:cNvCxnSpPr>
          <p:nvPr/>
        </p:nvCxnSpPr>
        <p:spPr>
          <a:xfrm flipH="1">
            <a:off x="4123506" y="868427"/>
            <a:ext cx="8256" cy="14040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ángulo 58"/>
          <p:cNvSpPr/>
          <p:nvPr/>
        </p:nvSpPr>
        <p:spPr>
          <a:xfrm>
            <a:off x="2462484" y="652962"/>
            <a:ext cx="628582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dirty="0"/>
              <a:t>Programa Vacacional</a:t>
            </a:r>
          </a:p>
        </p:txBody>
      </p:sp>
      <p:cxnSp>
        <p:nvCxnSpPr>
          <p:cNvPr id="93" name="Conector recto 92"/>
          <p:cNvCxnSpPr>
            <a:cxnSpLocks/>
          </p:cNvCxnSpPr>
          <p:nvPr/>
        </p:nvCxnSpPr>
        <p:spPr>
          <a:xfrm>
            <a:off x="2432807" y="850519"/>
            <a:ext cx="0" cy="321097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39F886E-ECF5-49E2-8619-7B74EE4729B4}"/>
              </a:ext>
            </a:extLst>
          </p:cNvPr>
          <p:cNvSpPr/>
          <p:nvPr/>
        </p:nvSpPr>
        <p:spPr>
          <a:xfrm>
            <a:off x="4" y="539521"/>
            <a:ext cx="5040310" cy="1397744"/>
          </a:xfrm>
          <a:prstGeom prst="rect">
            <a:avLst/>
          </a:prstGeom>
          <a:solidFill>
            <a:srgbClr val="E2A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7B6A2F-F440-41F6-AA43-314666343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" t="27915" r="3844" b="27304"/>
          <a:stretch/>
        </p:blipFill>
        <p:spPr>
          <a:xfrm flipH="1">
            <a:off x="3" y="1688387"/>
            <a:ext cx="5040310" cy="17907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" y="-38882"/>
            <a:ext cx="5132699" cy="4005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BCC705-AE99-4DB9-8569-D039B496ABBE}"/>
              </a:ext>
            </a:extLst>
          </p:cNvPr>
          <p:cNvSpPr txBox="1"/>
          <p:nvPr/>
        </p:nvSpPr>
        <p:spPr>
          <a:xfrm>
            <a:off x="-74412" y="512683"/>
            <a:ext cx="4429430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368" b="1" i="1" dirty="0">
                <a:solidFill>
                  <a:schemeClr val="bg1"/>
                </a:solidFill>
              </a:rPr>
              <a:t>El Mejor Plan de Marketing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FD7BB5-9034-4D53-A787-464F164EB09E}"/>
              </a:ext>
            </a:extLst>
          </p:cNvPr>
          <p:cNvSpPr/>
          <p:nvPr/>
        </p:nvSpPr>
        <p:spPr>
          <a:xfrm>
            <a:off x="671726" y="3527161"/>
            <a:ext cx="4107565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marR="2593" indent="46664" algn="ctr">
              <a:lnSpc>
                <a:spcPct val="65100"/>
              </a:lnSpc>
              <a:spcBef>
                <a:spcPts val="4166"/>
              </a:spcBef>
              <a:tabLst>
                <a:tab pos="261839" algn="l"/>
                <a:tab pos="590432" algn="l"/>
                <a:tab pos="1050918" algn="l"/>
                <a:tab pos="1281971" algn="l"/>
                <a:tab pos="1330580" algn="l"/>
                <a:tab pos="1452101" algn="l"/>
                <a:tab pos="1867542" algn="l"/>
                <a:tab pos="2147204" algn="l"/>
                <a:tab pos="2350064" algn="l"/>
                <a:tab pos="2367888" algn="l"/>
              </a:tabLst>
            </a:pPr>
            <a:r>
              <a:rPr lang="es-PE" sz="1550" i="1" spc="-77" dirty="0">
                <a:solidFill>
                  <a:srgbClr val="0096FF"/>
                </a:solidFill>
                <a:latin typeface="Arial Narrow" panose="020B0606020202030204" pitchFamily="34" charset="0"/>
                <a:cs typeface="Times New Roman"/>
              </a:rPr>
              <a:t>el	programa de compensación más </a:t>
            </a:r>
            <a:r>
              <a:rPr lang="es-PE" sz="1550" i="1" spc="-77" dirty="0" smtClean="0">
                <a:solidFill>
                  <a:srgbClr val="0096FF"/>
                </a:solidFill>
                <a:latin typeface="Arial Narrow" panose="020B0606020202030204" pitchFamily="34" charset="0"/>
                <a:cs typeface="Times New Roman"/>
              </a:rPr>
              <a:t>simple, </a:t>
            </a:r>
            <a:r>
              <a:rPr lang="es-PE" sz="1550" i="1" spc="-77" dirty="0">
                <a:solidFill>
                  <a:srgbClr val="0096FF"/>
                </a:solidFill>
                <a:latin typeface="Arial Narrow" panose="020B0606020202030204" pitchFamily="34" charset="0"/>
                <a:cs typeface="Times New Roman"/>
              </a:rPr>
              <a:t>generoso y justo de la industria</a:t>
            </a:r>
            <a:endParaRPr lang="es-PE" sz="1550" spc="-77" dirty="0">
              <a:latin typeface="Arial Narrow" panose="020B0606020202030204" pitchFamily="34" charset="0"/>
              <a:cs typeface="Times New Roman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80FC3001-4985-42F3-9AC6-613D0CB5651D}"/>
              </a:ext>
            </a:extLst>
          </p:cNvPr>
          <p:cNvSpPr txBox="1"/>
          <p:nvPr/>
        </p:nvSpPr>
        <p:spPr>
          <a:xfrm>
            <a:off x="142413" y="3746331"/>
            <a:ext cx="578568" cy="100737"/>
          </a:xfrm>
          <a:prstGeom prst="rect">
            <a:avLst/>
          </a:prstGeom>
        </p:spPr>
        <p:txBody>
          <a:bodyPr vert="horz" wrap="square" lIns="0" tIns="6481" rIns="0" bIns="0" rtlCol="0">
            <a:spAutoFit/>
          </a:bodyPr>
          <a:lstStyle/>
          <a:p>
            <a:pPr marL="6482">
              <a:spcBef>
                <a:spcPts val="51"/>
              </a:spcBef>
            </a:pPr>
            <a:r>
              <a:rPr sz="612" spc="-24" dirty="0">
                <a:latin typeface="Arial"/>
                <a:cs typeface="Arial"/>
              </a:rPr>
              <a:t>REF:</a:t>
            </a:r>
            <a:r>
              <a:rPr sz="612" spc="-18" dirty="0">
                <a:latin typeface="Arial"/>
                <a:cs typeface="Arial"/>
              </a:rPr>
              <a:t> </a:t>
            </a:r>
            <a:r>
              <a:rPr lang="es-PE" sz="612" spc="-18" dirty="0" smtClean="0">
                <a:latin typeface="Arial"/>
                <a:cs typeface="Arial"/>
              </a:rPr>
              <a:t>ENE</a:t>
            </a:r>
            <a:r>
              <a:rPr sz="612" spc="-8" dirty="0" smtClean="0">
                <a:latin typeface="Arial"/>
                <a:cs typeface="Arial"/>
              </a:rPr>
              <a:t>-201</a:t>
            </a:r>
            <a:r>
              <a:rPr lang="es-PE" sz="612" spc="-8" dirty="0" smtClean="0">
                <a:latin typeface="Arial"/>
                <a:cs typeface="Arial"/>
              </a:rPr>
              <a:t>9</a:t>
            </a:r>
            <a:endParaRPr sz="612" dirty="0">
              <a:latin typeface="Arial"/>
              <a:cs typeface="Arial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04D67BB-F7B6-44F2-AE40-E071705C8754}"/>
              </a:ext>
            </a:extLst>
          </p:cNvPr>
          <p:cNvSpPr/>
          <p:nvPr/>
        </p:nvSpPr>
        <p:spPr>
          <a:xfrm>
            <a:off x="3838759" y="576974"/>
            <a:ext cx="932670" cy="406522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endParaRPr lang="es-PE" sz="1021">
              <a:solidFill>
                <a:schemeClr val="bg1"/>
              </a:solidFill>
            </a:endParaRPr>
          </a:p>
          <a:p>
            <a:pPr algn="ctr"/>
            <a:endParaRPr lang="es-PE" sz="1021" dirty="0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045FE0D-F463-495B-8E01-F45F8FB65006}"/>
              </a:ext>
            </a:extLst>
          </p:cNvPr>
          <p:cNvSpPr/>
          <p:nvPr/>
        </p:nvSpPr>
        <p:spPr>
          <a:xfrm>
            <a:off x="3832355" y="1209166"/>
            <a:ext cx="939074" cy="406522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r>
              <a:rPr lang="es-PE" sz="1021" dirty="0">
                <a:solidFill>
                  <a:schemeClr val="bg1"/>
                </a:solidFill>
              </a:rPr>
              <a:t>AYUDA A </a:t>
            </a:r>
          </a:p>
          <a:p>
            <a:pPr algn="ctr"/>
            <a:r>
              <a:rPr lang="es-PE" sz="1021" dirty="0">
                <a:solidFill>
                  <a:schemeClr val="bg1"/>
                </a:solidFill>
              </a:rPr>
              <a:t>RECOMEDAR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2D6DAC9-056D-4ADD-959B-727C042BCD87}"/>
              </a:ext>
            </a:extLst>
          </p:cNvPr>
          <p:cNvSpPr/>
          <p:nvPr/>
        </p:nvSpPr>
        <p:spPr>
          <a:xfrm>
            <a:off x="4121854" y="832171"/>
            <a:ext cx="348172" cy="485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552" b="1" i="1" dirty="0">
                <a:solidFill>
                  <a:srgbClr val="1570C3"/>
                </a:solidFill>
              </a:rPr>
              <a:t>+</a:t>
            </a:r>
            <a:endParaRPr lang="es-PE" sz="2552" dirty="0">
              <a:solidFill>
                <a:srgbClr val="1570C3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92A3C4-23D8-4C96-93FD-F58972030AE5}"/>
              </a:ext>
            </a:extLst>
          </p:cNvPr>
          <p:cNvSpPr/>
          <p:nvPr/>
        </p:nvSpPr>
        <p:spPr>
          <a:xfrm>
            <a:off x="3844572" y="664100"/>
            <a:ext cx="926857" cy="249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21" dirty="0">
                <a:solidFill>
                  <a:schemeClr val="bg1"/>
                </a:solidFill>
              </a:rPr>
              <a:t>RECOMIENDA</a:t>
            </a:r>
            <a:endParaRPr lang="es-PE" sz="1021" dirty="0"/>
          </a:p>
        </p:txBody>
      </p:sp>
      <p:pic>
        <p:nvPicPr>
          <p:cNvPr id="24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3E2E9D6D-060D-4CC1-8DEA-BD8AF06C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41" y="4472"/>
            <a:ext cx="854336" cy="58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n relacionada">
            <a:extLst>
              <a:ext uri="{FF2B5EF4-FFF2-40B4-BE49-F238E27FC236}">
                <a16:creationId xmlns:a16="http://schemas.microsoft.com/office/drawing/2014/main" id="{ACD4EA45-7542-42AD-9738-E6A9D817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72" y="1174236"/>
            <a:ext cx="2204571" cy="280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2FF397D0-0EC8-4D8B-A826-A534262F3C59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3E17EAC-323F-45DE-86A2-590EE29EA2E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4DAA64E-C700-4194-8EDD-8904BB6CC0EB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7628161C-C91D-4A24-BE69-2BF68E2A01A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9F539EF-8497-4957-9A13-974FE4588862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80CA820C-4180-4E60-8FDD-D0AC3FBF2217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810341E7-F37C-4EF8-B7D1-DF10D3CA701B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247100B-0F3C-4299-A9E3-D52A03B9B365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38E6575E-6C40-4003-A614-7B661D804962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8BB2B91-9653-49DD-8CD5-345FFD1BE3FF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46B41CF3-CE75-4574-9FC5-5E6716145A09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00395061-0FB1-4EF1-9BAC-CF9B7AAE3D18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" name="object 41">
            <a:extLst>
              <a:ext uri="{FF2B5EF4-FFF2-40B4-BE49-F238E27FC236}">
                <a16:creationId xmlns:a16="http://schemas.microsoft.com/office/drawing/2014/main" id="{B96F6B9D-0C72-43C3-9F5F-CE87539D5AA6}"/>
              </a:ext>
            </a:extLst>
          </p:cNvPr>
          <p:cNvSpPr txBox="1"/>
          <p:nvPr/>
        </p:nvSpPr>
        <p:spPr>
          <a:xfrm>
            <a:off x="1241358" y="1594252"/>
            <a:ext cx="2488581" cy="856399"/>
          </a:xfrm>
          <a:prstGeom prst="rect">
            <a:avLst/>
          </a:prstGeom>
        </p:spPr>
        <p:txBody>
          <a:bodyPr vert="horz" wrap="square" lIns="0" tIns="19442" rIns="0" bIns="0" rtlCol="0">
            <a:spAutoFit/>
          </a:bodyPr>
          <a:lstStyle/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02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1° </a:t>
            </a: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Afiliación.</a:t>
            </a:r>
            <a:endParaRPr lang="es-PE" sz="102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2° </a:t>
            </a:r>
            <a:r>
              <a:rPr lang="es-PE" sz="102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Bono Residual.</a:t>
            </a: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02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° </a:t>
            </a:r>
            <a:r>
              <a:rPr lang="es-PE" sz="102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Bono Premios y Viajes</a:t>
            </a: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lang="es-PE" sz="102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4° </a:t>
            </a:r>
            <a:r>
              <a:rPr lang="es-PE" sz="102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Bono </a:t>
            </a:r>
            <a:r>
              <a:rPr lang="es-PE" sz="102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AUTO y CASA.</a:t>
            </a:r>
            <a:endParaRPr lang="es-PE" sz="102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sz="102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39">
            <a:extLst>
              <a:ext uri="{FF2B5EF4-FFF2-40B4-BE49-F238E27FC236}">
                <a16:creationId xmlns:a16="http://schemas.microsoft.com/office/drawing/2014/main" id="{47E5FBB3-3EF5-4D20-BFFF-1AA30EFB5752}"/>
              </a:ext>
            </a:extLst>
          </p:cNvPr>
          <p:cNvSpPr txBox="1"/>
          <p:nvPr/>
        </p:nvSpPr>
        <p:spPr>
          <a:xfrm>
            <a:off x="505496" y="2849491"/>
            <a:ext cx="2959403" cy="675317"/>
          </a:xfrm>
          <a:prstGeom prst="rect">
            <a:avLst/>
          </a:prstGeom>
        </p:spPr>
        <p:txBody>
          <a:bodyPr vert="horz" wrap="square" lIns="0" tIns="6481" rIns="0" bIns="0" rtlCol="0">
            <a:spAutoFit/>
          </a:bodyPr>
          <a:lstStyle/>
          <a:p>
            <a:pPr marL="6482" marR="2593" algn="ctr">
              <a:lnSpc>
                <a:spcPct val="115700"/>
              </a:lnSpc>
              <a:spcBef>
                <a:spcPts val="51"/>
              </a:spcBef>
            </a:pPr>
            <a:r>
              <a:rPr sz="1225" b="1" spc="-11" dirty="0">
                <a:solidFill>
                  <a:srgbClr val="F39420"/>
                </a:solidFill>
                <a:latin typeface="Arial"/>
                <a:cs typeface="Arial"/>
              </a:rPr>
              <a:t>¿Quieres </a:t>
            </a:r>
            <a:r>
              <a:rPr sz="1225" b="1" spc="11" dirty="0">
                <a:solidFill>
                  <a:srgbClr val="F39420"/>
                </a:solidFill>
                <a:latin typeface="Arial"/>
                <a:cs typeface="Arial"/>
              </a:rPr>
              <a:t>ver </a:t>
            </a:r>
            <a:r>
              <a:rPr sz="1225" b="1" spc="-24" dirty="0">
                <a:solidFill>
                  <a:srgbClr val="F39420"/>
                </a:solidFill>
                <a:latin typeface="Arial"/>
                <a:cs typeface="Arial"/>
              </a:rPr>
              <a:t>como </a:t>
            </a:r>
            <a:r>
              <a:rPr sz="1225" b="1" spc="-24" dirty="0" err="1">
                <a:solidFill>
                  <a:srgbClr val="F39420"/>
                </a:solidFill>
                <a:latin typeface="Arial"/>
                <a:cs typeface="Arial"/>
              </a:rPr>
              <a:t>funciona</a:t>
            </a:r>
            <a:r>
              <a:rPr sz="1225" b="1" spc="-24" dirty="0">
                <a:solidFill>
                  <a:srgbClr val="F39420"/>
                </a:solidFill>
                <a:latin typeface="Arial"/>
                <a:cs typeface="Arial"/>
              </a:rPr>
              <a:t> </a:t>
            </a:r>
            <a:endParaRPr lang="es-PE" sz="1225" b="1" spc="-24" dirty="0">
              <a:solidFill>
                <a:srgbClr val="F39420"/>
              </a:solidFill>
              <a:latin typeface="Arial"/>
              <a:cs typeface="Arial"/>
            </a:endParaRPr>
          </a:p>
          <a:p>
            <a:pPr marL="6482" marR="2593" algn="ctr">
              <a:lnSpc>
                <a:spcPct val="115700"/>
              </a:lnSpc>
              <a:spcBef>
                <a:spcPts val="51"/>
              </a:spcBef>
            </a:pPr>
            <a:r>
              <a:rPr sz="1225" b="1" spc="-8" dirty="0" err="1">
                <a:solidFill>
                  <a:srgbClr val="F39420"/>
                </a:solidFill>
                <a:latin typeface="Arial"/>
                <a:cs typeface="Arial"/>
              </a:rPr>
              <a:t>nuestro</a:t>
            </a:r>
            <a:r>
              <a:rPr sz="1225" b="1" spc="-8" dirty="0">
                <a:solidFill>
                  <a:srgbClr val="F39420"/>
                </a:solidFill>
                <a:latin typeface="Arial"/>
                <a:cs typeface="Arial"/>
              </a:rPr>
              <a:t> </a:t>
            </a:r>
            <a:r>
              <a:rPr sz="1225" b="1" spc="-11" dirty="0">
                <a:solidFill>
                  <a:srgbClr val="F39420"/>
                </a:solidFill>
                <a:latin typeface="Arial"/>
                <a:cs typeface="Arial"/>
              </a:rPr>
              <a:t>increíble </a:t>
            </a:r>
            <a:r>
              <a:rPr sz="1225" b="1" spc="-13" dirty="0">
                <a:solidFill>
                  <a:srgbClr val="F39420"/>
                </a:solidFill>
                <a:latin typeface="Arial"/>
                <a:cs typeface="Arial"/>
              </a:rPr>
              <a:t>plan </a:t>
            </a:r>
            <a:r>
              <a:rPr sz="1225" b="1" spc="15" dirty="0">
                <a:solidFill>
                  <a:srgbClr val="F39420"/>
                </a:solidFill>
                <a:latin typeface="Arial"/>
                <a:cs typeface="Arial"/>
              </a:rPr>
              <a:t>de  </a:t>
            </a:r>
            <a:r>
              <a:rPr sz="1225" b="1" spc="-26" dirty="0">
                <a:solidFill>
                  <a:srgbClr val="F39420"/>
                </a:solidFill>
                <a:latin typeface="Arial"/>
                <a:cs typeface="Arial"/>
              </a:rPr>
              <a:t>Compensación?</a:t>
            </a:r>
            <a:endParaRPr sz="1225" dirty="0">
              <a:latin typeface="Arial"/>
              <a:cs typeface="Arial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7A7108B-9BEC-42C9-A389-0F3DFB829F65}"/>
              </a:ext>
            </a:extLst>
          </p:cNvPr>
          <p:cNvSpPr txBox="1">
            <a:spLocks/>
          </p:cNvSpPr>
          <p:nvPr/>
        </p:nvSpPr>
        <p:spPr>
          <a:xfrm>
            <a:off x="1262437" y="1005033"/>
            <a:ext cx="3726757" cy="289250"/>
          </a:xfrm>
          <a:prstGeom prst="rect">
            <a:avLst/>
          </a:prstGeom>
        </p:spPr>
        <p:txBody>
          <a:bodyPr vert="horz" wrap="square" lIns="0" tIns="648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482">
              <a:spcBef>
                <a:spcPts val="51"/>
              </a:spcBef>
              <a:tabLst>
                <a:tab pos="1986796" algn="l"/>
              </a:tabLst>
            </a:pPr>
            <a:r>
              <a:rPr lang="es-PE" sz="1837" i="1" spc="-153" dirty="0">
                <a:solidFill>
                  <a:srgbClr val="0096FF"/>
                </a:solidFill>
                <a:latin typeface="Times New Roman"/>
                <a:ea typeface="+mn-ea"/>
                <a:cs typeface="Times New Roman"/>
              </a:rPr>
              <a:t>BONOS 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B7881F7-0665-4598-9606-ED1790C77784}"/>
              </a:ext>
            </a:extLst>
          </p:cNvPr>
          <p:cNvSpPr/>
          <p:nvPr/>
        </p:nvSpPr>
        <p:spPr>
          <a:xfrm>
            <a:off x="915315" y="956107"/>
            <a:ext cx="65913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368" i="1" spc="-153" dirty="0">
                <a:solidFill>
                  <a:srgbClr val="0096FF"/>
                </a:solidFill>
                <a:latin typeface="Times New Roman"/>
                <a:cs typeface="Times New Roman"/>
              </a:rPr>
              <a:t>4</a:t>
            </a:r>
          </a:p>
        </p:txBody>
      </p:sp>
      <p:pic>
        <p:nvPicPr>
          <p:cNvPr id="22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10FFE862-6493-4B3E-910F-68FB08FD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" y="3231910"/>
            <a:ext cx="991994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F82D016E-C1DD-4CBE-AEA4-763159003639}"/>
              </a:ext>
            </a:extLst>
          </p:cNvPr>
          <p:cNvSpPr txBox="1"/>
          <p:nvPr/>
        </p:nvSpPr>
        <p:spPr>
          <a:xfrm>
            <a:off x="1307439" y="1208995"/>
            <a:ext cx="3203162" cy="289250"/>
          </a:xfrm>
          <a:prstGeom prst="rect">
            <a:avLst/>
          </a:prstGeom>
        </p:spPr>
        <p:txBody>
          <a:bodyPr vert="horz" wrap="square" lIns="0" tIns="6481" rIns="0" bIns="0" rtlCol="0">
            <a:spAutoFit/>
          </a:bodyPr>
          <a:lstStyle/>
          <a:p>
            <a:pPr marL="6482">
              <a:spcBef>
                <a:spcPts val="51"/>
              </a:spcBef>
              <a:tabLst>
                <a:tab pos="572285" algn="l"/>
                <a:tab pos="1569734" algn="l"/>
              </a:tabLst>
            </a:pPr>
            <a:r>
              <a:rPr lang="es-PE" sz="1837" i="1" spc="-153" dirty="0">
                <a:solidFill>
                  <a:srgbClr val="0096FF"/>
                </a:solidFill>
                <a:latin typeface="Arial Narrow" panose="020B0606020202030204" pitchFamily="34" charset="0"/>
                <a:cs typeface="Times New Roman"/>
              </a:rPr>
              <a:t>POR RECOMENDACIÓN</a:t>
            </a:r>
            <a:endParaRPr sz="1837" spc="-153" dirty="0">
              <a:latin typeface="Arial Narrow" panose="020B0606020202030204" pitchFamily="34" charset="0"/>
              <a:cs typeface="Times New Roman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F12800-364B-4619-BD68-D0F687209810}"/>
              </a:ext>
            </a:extLst>
          </p:cNvPr>
          <p:cNvSpPr/>
          <p:nvPr/>
        </p:nvSpPr>
        <p:spPr>
          <a:xfrm>
            <a:off x="671726" y="47003"/>
            <a:ext cx="4948024" cy="4847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2550" b="1" i="1" spc="-77" dirty="0" smtClean="0">
                <a:solidFill>
                  <a:srgbClr val="0096FF"/>
                </a:solidFill>
                <a:latin typeface="Times New Roman"/>
                <a:ea typeface="+mj-ea"/>
                <a:cs typeface="Times New Roman"/>
              </a:rPr>
              <a:t>Sistema Recomendación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CF12800-364B-4619-BD68-D0F687209810}"/>
              </a:ext>
            </a:extLst>
          </p:cNvPr>
          <p:cNvSpPr/>
          <p:nvPr/>
        </p:nvSpPr>
        <p:spPr>
          <a:xfrm>
            <a:off x="952224" y="372006"/>
            <a:ext cx="3913591" cy="4847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2550" b="1" i="1" spc="-77" dirty="0" smtClean="0">
                <a:solidFill>
                  <a:srgbClr val="0096FF"/>
                </a:solidFill>
                <a:latin typeface="Times New Roman"/>
                <a:ea typeface="+mj-ea"/>
                <a:cs typeface="Times New Roman"/>
              </a:rPr>
              <a:t>Multinivel</a:t>
            </a:r>
          </a:p>
        </p:txBody>
      </p:sp>
    </p:spTree>
    <p:extLst>
      <p:ext uri="{BB962C8B-B14F-4D97-AF65-F5344CB8AC3E}">
        <p14:creationId xmlns:p14="http://schemas.microsoft.com/office/powerpoint/2010/main" val="26964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52">
            <a:extLst>
              <a:ext uri="{FF2B5EF4-FFF2-40B4-BE49-F238E27FC236}">
                <a16:creationId xmlns:a16="http://schemas.microsoft.com/office/drawing/2014/main" id="{3E0AFABC-3C2F-4501-9B3A-27E27CED8E0B}"/>
              </a:ext>
            </a:extLst>
          </p:cNvPr>
          <p:cNvSpPr/>
          <p:nvPr/>
        </p:nvSpPr>
        <p:spPr>
          <a:xfrm>
            <a:off x="4379181" y="865594"/>
            <a:ext cx="661354" cy="1182401"/>
          </a:xfrm>
          <a:custGeom>
            <a:avLst/>
            <a:gdLst/>
            <a:ahLst/>
            <a:cxnLst/>
            <a:rect l="l" t="t" r="r" b="b"/>
            <a:pathLst>
              <a:path w="1296034" h="2317115">
                <a:moveTo>
                  <a:pt x="1295476" y="0"/>
                </a:moveTo>
                <a:lnTo>
                  <a:pt x="0" y="857095"/>
                </a:lnTo>
                <a:lnTo>
                  <a:pt x="519544" y="2316325"/>
                </a:lnTo>
                <a:lnTo>
                  <a:pt x="1295476" y="2316642"/>
                </a:lnTo>
                <a:lnTo>
                  <a:pt x="1295476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0860E78-C650-4212-A44D-1BE6A4542785}"/>
              </a:ext>
            </a:extLst>
          </p:cNvPr>
          <p:cNvCxnSpPr>
            <a:cxnSpLocks/>
          </p:cNvCxnSpPr>
          <p:nvPr/>
        </p:nvCxnSpPr>
        <p:spPr>
          <a:xfrm>
            <a:off x="3507936" y="347400"/>
            <a:ext cx="337490" cy="4121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5">
            <a:extLst>
              <a:ext uri="{FF2B5EF4-FFF2-40B4-BE49-F238E27FC236}">
                <a16:creationId xmlns:a16="http://schemas.microsoft.com/office/drawing/2014/main" id="{E5DE9A88-AF6F-4B2F-99E2-DB9F5731A0F8}"/>
              </a:ext>
            </a:extLst>
          </p:cNvPr>
          <p:cNvSpPr/>
          <p:nvPr/>
        </p:nvSpPr>
        <p:spPr>
          <a:xfrm>
            <a:off x="4330012" y="341840"/>
            <a:ext cx="710282" cy="905999"/>
          </a:xfrm>
          <a:custGeom>
            <a:avLst/>
            <a:gdLst/>
            <a:ahLst/>
            <a:cxnLst/>
            <a:rect l="l" t="t" r="r" b="b"/>
            <a:pathLst>
              <a:path w="1391920" h="1775460">
                <a:moveTo>
                  <a:pt x="932675" y="0"/>
                </a:moveTo>
                <a:lnTo>
                  <a:pt x="0" y="677659"/>
                </a:lnTo>
                <a:lnTo>
                  <a:pt x="355701" y="1774875"/>
                </a:lnTo>
                <a:lnTo>
                  <a:pt x="1391831" y="1775298"/>
                </a:lnTo>
                <a:lnTo>
                  <a:pt x="1391831" y="334180"/>
                </a:lnTo>
                <a:lnTo>
                  <a:pt x="932675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56">
            <a:extLst>
              <a:ext uri="{FF2B5EF4-FFF2-40B4-BE49-F238E27FC236}">
                <a16:creationId xmlns:a16="http://schemas.microsoft.com/office/drawing/2014/main" id="{EA5E52D3-D40B-474C-B96A-D53FDD34B13E}"/>
              </a:ext>
            </a:extLst>
          </p:cNvPr>
          <p:cNvSpPr/>
          <p:nvPr/>
        </p:nvSpPr>
        <p:spPr>
          <a:xfrm>
            <a:off x="4040596" y="-2"/>
            <a:ext cx="999969" cy="1254660"/>
          </a:xfrm>
          <a:custGeom>
            <a:avLst/>
            <a:gdLst/>
            <a:ahLst/>
            <a:cxnLst/>
            <a:rect l="l" t="t" r="r" b="b"/>
            <a:pathLst>
              <a:path w="1959609" h="2458720">
                <a:moveTo>
                  <a:pt x="1958987" y="0"/>
                </a:moveTo>
                <a:lnTo>
                  <a:pt x="914283" y="0"/>
                </a:lnTo>
                <a:lnTo>
                  <a:pt x="0" y="664286"/>
                </a:lnTo>
                <a:lnTo>
                  <a:pt x="581469" y="2457958"/>
                </a:lnTo>
                <a:lnTo>
                  <a:pt x="1958987" y="2458524"/>
                </a:lnTo>
                <a:lnTo>
                  <a:pt x="1958987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61">
            <a:extLst>
              <a:ext uri="{FF2B5EF4-FFF2-40B4-BE49-F238E27FC236}">
                <a16:creationId xmlns:a16="http://schemas.microsoft.com/office/drawing/2014/main" id="{83F94B7A-7F69-41B1-BA32-D32BBAB412AC}"/>
              </a:ext>
            </a:extLst>
          </p:cNvPr>
          <p:cNvSpPr/>
          <p:nvPr/>
        </p:nvSpPr>
        <p:spPr>
          <a:xfrm>
            <a:off x="3747138" y="-2"/>
            <a:ext cx="1293220" cy="1257576"/>
          </a:xfrm>
          <a:custGeom>
            <a:avLst/>
            <a:gdLst/>
            <a:ahLst/>
            <a:cxnLst/>
            <a:rect l="l" t="t" r="r" b="b"/>
            <a:pathLst>
              <a:path w="2534284" h="2464435">
                <a:moveTo>
                  <a:pt x="2032712" y="0"/>
                </a:moveTo>
                <a:lnTo>
                  <a:pt x="963669" y="0"/>
                </a:lnTo>
                <a:lnTo>
                  <a:pt x="0" y="700163"/>
                </a:lnTo>
                <a:lnTo>
                  <a:pt x="571550" y="2463203"/>
                </a:lnTo>
                <a:lnTo>
                  <a:pt x="2423426" y="2463952"/>
                </a:lnTo>
                <a:lnTo>
                  <a:pt x="2534069" y="2123596"/>
                </a:lnTo>
                <a:lnTo>
                  <a:pt x="2534069" y="364893"/>
                </a:lnTo>
                <a:lnTo>
                  <a:pt x="2032712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78D1099-724C-4480-A86F-BE61FA6083FC}"/>
              </a:ext>
            </a:extLst>
          </p:cNvPr>
          <p:cNvCxnSpPr>
            <a:cxnSpLocks/>
          </p:cNvCxnSpPr>
          <p:nvPr/>
        </p:nvCxnSpPr>
        <p:spPr>
          <a:xfrm flipH="1">
            <a:off x="2938891" y="363140"/>
            <a:ext cx="335897" cy="3531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53">
            <a:extLst>
              <a:ext uri="{FF2B5EF4-FFF2-40B4-BE49-F238E27FC236}">
                <a16:creationId xmlns:a16="http://schemas.microsoft.com/office/drawing/2014/main" id="{996EE41F-24B8-4A37-B053-FCA4FC63B256}"/>
              </a:ext>
            </a:extLst>
          </p:cNvPr>
          <p:cNvSpPr/>
          <p:nvPr/>
        </p:nvSpPr>
        <p:spPr>
          <a:xfrm>
            <a:off x="4252956" y="3176475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59">
            <a:extLst>
              <a:ext uri="{FF2B5EF4-FFF2-40B4-BE49-F238E27FC236}">
                <a16:creationId xmlns:a16="http://schemas.microsoft.com/office/drawing/2014/main" id="{65D192E7-82D4-4BBE-AFBA-049256D5839E}"/>
              </a:ext>
            </a:extLst>
          </p:cNvPr>
          <p:cNvSpPr/>
          <p:nvPr/>
        </p:nvSpPr>
        <p:spPr>
          <a:xfrm>
            <a:off x="4145919" y="1743343"/>
            <a:ext cx="881279" cy="1000646"/>
          </a:xfrm>
          <a:custGeom>
            <a:avLst/>
            <a:gdLst/>
            <a:ahLst/>
            <a:cxnLst/>
            <a:rect l="l" t="t" r="r" b="b"/>
            <a:pathLst>
              <a:path w="1983104" h="2251709">
                <a:moveTo>
                  <a:pt x="1335925" y="0"/>
                </a:moveTo>
                <a:lnTo>
                  <a:pt x="0" y="970648"/>
                </a:lnTo>
                <a:lnTo>
                  <a:pt x="415157" y="2251290"/>
                </a:lnTo>
                <a:lnTo>
                  <a:pt x="1983104" y="2251290"/>
                </a:lnTo>
                <a:lnTo>
                  <a:pt x="1983104" y="471030"/>
                </a:lnTo>
                <a:lnTo>
                  <a:pt x="1335925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48">
            <a:extLst>
              <a:ext uri="{FF2B5EF4-FFF2-40B4-BE49-F238E27FC236}">
                <a16:creationId xmlns:a16="http://schemas.microsoft.com/office/drawing/2014/main" id="{AD48E402-2746-4512-9F99-5967E3844484}"/>
              </a:ext>
            </a:extLst>
          </p:cNvPr>
          <p:cNvSpPr/>
          <p:nvPr/>
        </p:nvSpPr>
        <p:spPr>
          <a:xfrm>
            <a:off x="3844053" y="583263"/>
            <a:ext cx="1196333" cy="1917957"/>
          </a:xfrm>
          <a:custGeom>
            <a:avLst/>
            <a:gdLst/>
            <a:ahLst/>
            <a:cxnLst/>
            <a:rect l="l" t="t" r="r" b="b"/>
            <a:pathLst>
              <a:path w="2344420" h="3758565">
                <a:moveTo>
                  <a:pt x="1974430" y="0"/>
                </a:moveTo>
                <a:lnTo>
                  <a:pt x="0" y="1434553"/>
                </a:lnTo>
                <a:lnTo>
                  <a:pt x="752995" y="3757307"/>
                </a:lnTo>
                <a:lnTo>
                  <a:pt x="2344153" y="3757962"/>
                </a:lnTo>
                <a:lnTo>
                  <a:pt x="2344153" y="269086"/>
                </a:lnTo>
                <a:lnTo>
                  <a:pt x="197443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49">
            <a:extLst>
              <a:ext uri="{FF2B5EF4-FFF2-40B4-BE49-F238E27FC236}">
                <a16:creationId xmlns:a16="http://schemas.microsoft.com/office/drawing/2014/main" id="{33DA514E-3D1F-4C94-9195-79AA0E5C9DAA}"/>
              </a:ext>
            </a:extLst>
          </p:cNvPr>
          <p:cNvSpPr/>
          <p:nvPr/>
        </p:nvSpPr>
        <p:spPr>
          <a:xfrm>
            <a:off x="4199171" y="1738655"/>
            <a:ext cx="841193" cy="914100"/>
          </a:xfrm>
          <a:custGeom>
            <a:avLst/>
            <a:gdLst/>
            <a:ahLst/>
            <a:cxnLst/>
            <a:rect l="l" t="t" r="r" b="b"/>
            <a:pathLst>
              <a:path w="1648459" h="1791335">
                <a:moveTo>
                  <a:pt x="940879" y="0"/>
                </a:moveTo>
                <a:lnTo>
                  <a:pt x="0" y="683615"/>
                </a:lnTo>
                <a:lnTo>
                  <a:pt x="358825" y="1790496"/>
                </a:lnTo>
                <a:lnTo>
                  <a:pt x="1521485" y="1790966"/>
                </a:lnTo>
                <a:lnTo>
                  <a:pt x="1648231" y="1401076"/>
                </a:lnTo>
                <a:lnTo>
                  <a:pt x="1648231" y="514822"/>
                </a:lnTo>
                <a:lnTo>
                  <a:pt x="940879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46">
            <a:extLst>
              <a:ext uri="{FF2B5EF4-FFF2-40B4-BE49-F238E27FC236}">
                <a16:creationId xmlns:a16="http://schemas.microsoft.com/office/drawing/2014/main" id="{13B25669-90A3-47B3-9E2C-EB6471A9ECFB}"/>
              </a:ext>
            </a:extLst>
          </p:cNvPr>
          <p:cNvSpPr/>
          <p:nvPr/>
        </p:nvSpPr>
        <p:spPr>
          <a:xfrm>
            <a:off x="3541944" y="1195304"/>
            <a:ext cx="1498334" cy="1917957"/>
          </a:xfrm>
          <a:custGeom>
            <a:avLst/>
            <a:gdLst/>
            <a:ahLst/>
            <a:cxnLst/>
            <a:rect l="l" t="t" r="r" b="b"/>
            <a:pathLst>
              <a:path w="2936240" h="3758565">
                <a:moveTo>
                  <a:pt x="1974430" y="0"/>
                </a:moveTo>
                <a:lnTo>
                  <a:pt x="0" y="1434553"/>
                </a:lnTo>
                <a:lnTo>
                  <a:pt x="752995" y="3757307"/>
                </a:lnTo>
                <a:lnTo>
                  <a:pt x="2936176" y="3758205"/>
                </a:lnTo>
                <a:lnTo>
                  <a:pt x="2936176" y="699965"/>
                </a:lnTo>
                <a:lnTo>
                  <a:pt x="1974430" y="0"/>
                </a:lnTo>
                <a:close/>
              </a:path>
            </a:pathLst>
          </a:custGeom>
          <a:solidFill>
            <a:srgbClr val="76D6FF">
              <a:alpha val="133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BB017E2C-B744-4B63-B04A-14C6773138A5}"/>
              </a:ext>
            </a:extLst>
          </p:cNvPr>
          <p:cNvSpPr/>
          <p:nvPr/>
        </p:nvSpPr>
        <p:spPr>
          <a:xfrm>
            <a:off x="2864781" y="2372951"/>
            <a:ext cx="2175701" cy="1593275"/>
          </a:xfrm>
          <a:custGeom>
            <a:avLst/>
            <a:gdLst/>
            <a:ahLst/>
            <a:cxnLst/>
            <a:rect l="l" t="t" r="r" b="b"/>
            <a:pathLst>
              <a:path w="2435225" h="3122295">
                <a:moveTo>
                  <a:pt x="1793417" y="0"/>
                </a:moveTo>
                <a:lnTo>
                  <a:pt x="0" y="1303032"/>
                </a:lnTo>
                <a:lnTo>
                  <a:pt x="589741" y="3122206"/>
                </a:lnTo>
                <a:lnTo>
                  <a:pt x="2434767" y="3122206"/>
                </a:lnTo>
                <a:lnTo>
                  <a:pt x="2434767" y="466781"/>
                </a:lnTo>
                <a:lnTo>
                  <a:pt x="1793417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53">
            <a:extLst>
              <a:ext uri="{FF2B5EF4-FFF2-40B4-BE49-F238E27FC236}">
                <a16:creationId xmlns:a16="http://schemas.microsoft.com/office/drawing/2014/main" id="{27BFB884-F434-467B-A612-62DD11654BC7}"/>
              </a:ext>
            </a:extLst>
          </p:cNvPr>
          <p:cNvSpPr/>
          <p:nvPr/>
        </p:nvSpPr>
        <p:spPr>
          <a:xfrm>
            <a:off x="4252956" y="3176475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DEE9558-BDEA-4AA3-B349-4559060B1327}"/>
              </a:ext>
            </a:extLst>
          </p:cNvPr>
          <p:cNvGrpSpPr/>
          <p:nvPr/>
        </p:nvGrpSpPr>
        <p:grpSpPr>
          <a:xfrm rot="17142107">
            <a:off x="-464082" y="830230"/>
            <a:ext cx="2634235" cy="1456985"/>
            <a:chOff x="6331097" y="6117932"/>
            <a:chExt cx="2864803" cy="1699976"/>
          </a:xfrm>
        </p:grpSpPr>
        <p:pic>
          <p:nvPicPr>
            <p:cNvPr id="15" name="Picture 2" descr="Resultado de imagen para red de recomendacion multinivel png">
              <a:extLst>
                <a:ext uri="{FF2B5EF4-FFF2-40B4-BE49-F238E27FC236}">
                  <a16:creationId xmlns:a16="http://schemas.microsoft.com/office/drawing/2014/main" id="{FB60B9CC-053D-40A3-AB78-1D08F4DBFB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31"/>
            <a:stretch/>
          </p:blipFill>
          <p:spPr bwMode="auto">
            <a:xfrm>
              <a:off x="6331097" y="6117932"/>
              <a:ext cx="2840661" cy="169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9F1D1A1-13E9-4714-A8AA-8ECE3426896B}"/>
                </a:ext>
              </a:extLst>
            </p:cNvPr>
            <p:cNvSpPr/>
            <p:nvPr/>
          </p:nvSpPr>
          <p:spPr>
            <a:xfrm>
              <a:off x="8488066" y="6779273"/>
              <a:ext cx="707834" cy="336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s-PE" sz="1276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111242" y="1247399"/>
            <a:ext cx="560042" cy="272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15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1702268" y="1244369"/>
            <a:ext cx="3272125" cy="148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INCENTIVOS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1194912" y="1814408"/>
            <a:ext cx="473271" cy="1136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67" dirty="0" smtClean="0"/>
              <a:t>10 </a:t>
            </a:r>
            <a:r>
              <a:rPr lang="es-PE" sz="767" dirty="0"/>
              <a:t>%              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1195976" y="1395083"/>
            <a:ext cx="473271" cy="124350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67" dirty="0" smtClean="0"/>
              <a:t>20 </a:t>
            </a:r>
            <a:r>
              <a:rPr lang="es-PE" sz="767" dirty="0"/>
              <a:t>%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1195050" y="1249116"/>
            <a:ext cx="474939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dirty="0"/>
          </a:p>
        </p:txBody>
      </p:sp>
      <p:sp>
        <p:nvSpPr>
          <p:cNvPr id="23" name="Rectángulo 22"/>
          <p:cNvSpPr/>
          <p:nvPr/>
        </p:nvSpPr>
        <p:spPr>
          <a:xfrm>
            <a:off x="54576" y="1280210"/>
            <a:ext cx="699195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>
                <a:solidFill>
                  <a:schemeClr val="bg1"/>
                </a:solidFill>
              </a:rPr>
              <a:t>RECOMENDACIÓN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68683" y="1368018"/>
            <a:ext cx="507141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>
                <a:solidFill>
                  <a:schemeClr val="bg1"/>
                </a:solidFill>
              </a:rPr>
              <a:t>DIRECTA</a:t>
            </a:r>
          </a:p>
        </p:txBody>
      </p:sp>
      <p:sp>
        <p:nvSpPr>
          <p:cNvPr id="25" name="Recortar rectángulo de esquina sencilla 9">
            <a:extLst>
              <a:ext uri="{FF2B5EF4-FFF2-40B4-BE49-F238E27FC236}">
                <a16:creationId xmlns:a16="http://schemas.microsoft.com/office/drawing/2014/main" id="{53C2B35E-3B91-4ECA-9C23-DE905C93880F}"/>
              </a:ext>
            </a:extLst>
          </p:cNvPr>
          <p:cNvSpPr/>
          <p:nvPr/>
        </p:nvSpPr>
        <p:spPr>
          <a:xfrm>
            <a:off x="1688611" y="1402993"/>
            <a:ext cx="817641" cy="1101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386.1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26" name="Recortar rectángulo de esquina sencilla 9">
            <a:extLst>
              <a:ext uri="{FF2B5EF4-FFF2-40B4-BE49-F238E27FC236}">
                <a16:creationId xmlns:a16="http://schemas.microsoft.com/office/drawing/2014/main" id="{50CF693D-1241-49D7-90F7-F0B8B2B5C310}"/>
              </a:ext>
            </a:extLst>
          </p:cNvPr>
          <p:cNvSpPr/>
          <p:nvPr/>
        </p:nvSpPr>
        <p:spPr>
          <a:xfrm>
            <a:off x="2544062" y="1398839"/>
            <a:ext cx="812032" cy="10917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178.2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27" name="Recortar rectángulo de esquina sencilla 9">
            <a:extLst>
              <a:ext uri="{FF2B5EF4-FFF2-40B4-BE49-F238E27FC236}">
                <a16:creationId xmlns:a16="http://schemas.microsoft.com/office/drawing/2014/main" id="{F2573C71-FBE0-4E1C-A406-904AD19E9FC2}"/>
              </a:ext>
            </a:extLst>
          </p:cNvPr>
          <p:cNvSpPr/>
          <p:nvPr/>
        </p:nvSpPr>
        <p:spPr>
          <a:xfrm>
            <a:off x="4209778" y="1412158"/>
            <a:ext cx="764615" cy="11698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56.1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28" name="Recortar rectángulo de esquina sencilla 9">
            <a:extLst>
              <a:ext uri="{FF2B5EF4-FFF2-40B4-BE49-F238E27FC236}">
                <a16:creationId xmlns:a16="http://schemas.microsoft.com/office/drawing/2014/main" id="{53C2B35E-3B91-4ECA-9C23-DE905C93880F}"/>
              </a:ext>
            </a:extLst>
          </p:cNvPr>
          <p:cNvSpPr/>
          <p:nvPr/>
        </p:nvSpPr>
        <p:spPr>
          <a:xfrm>
            <a:off x="1692691" y="1814682"/>
            <a:ext cx="817641" cy="1101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193.05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29" name="Recortar rectángulo de esquina sencilla 9">
            <a:extLst>
              <a:ext uri="{FF2B5EF4-FFF2-40B4-BE49-F238E27FC236}">
                <a16:creationId xmlns:a16="http://schemas.microsoft.com/office/drawing/2014/main" id="{50CF693D-1241-49D7-90F7-F0B8B2B5C310}"/>
              </a:ext>
            </a:extLst>
          </p:cNvPr>
          <p:cNvSpPr/>
          <p:nvPr/>
        </p:nvSpPr>
        <p:spPr>
          <a:xfrm>
            <a:off x="2548142" y="1810526"/>
            <a:ext cx="812032" cy="10917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89.1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30" name="Recortar rectángulo de esquina sencilla 9">
            <a:extLst>
              <a:ext uri="{FF2B5EF4-FFF2-40B4-BE49-F238E27FC236}">
                <a16:creationId xmlns:a16="http://schemas.microsoft.com/office/drawing/2014/main" id="{F2573C71-FBE0-4E1C-A406-904AD19E9FC2}"/>
              </a:ext>
            </a:extLst>
          </p:cNvPr>
          <p:cNvSpPr/>
          <p:nvPr/>
        </p:nvSpPr>
        <p:spPr>
          <a:xfrm>
            <a:off x="4218837" y="1823675"/>
            <a:ext cx="745540" cy="11698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28.05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865677" y="1809653"/>
            <a:ext cx="324509" cy="1222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1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867897" y="1395632"/>
            <a:ext cx="329141" cy="124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1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671286" y="1391685"/>
            <a:ext cx="190429" cy="1277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dirty="0"/>
          </a:p>
        </p:txBody>
      </p:sp>
      <p:sp>
        <p:nvSpPr>
          <p:cNvPr id="34" name="Recortar rectángulo de esquina sencilla 9">
            <a:extLst>
              <a:ext uri="{FF2B5EF4-FFF2-40B4-BE49-F238E27FC236}">
                <a16:creationId xmlns:a16="http://schemas.microsoft.com/office/drawing/2014/main" id="{53C2B35E-3B91-4ECA-9C23-DE905C93880F}"/>
              </a:ext>
            </a:extLst>
          </p:cNvPr>
          <p:cNvSpPr/>
          <p:nvPr/>
        </p:nvSpPr>
        <p:spPr>
          <a:xfrm>
            <a:off x="1688611" y="885237"/>
            <a:ext cx="817641" cy="201302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VITALICIO</a:t>
            </a:r>
            <a:endParaRPr lang="es-PE" sz="612" b="1" i="1" dirty="0">
              <a:solidFill>
                <a:schemeClr val="bg1"/>
              </a:solidFill>
            </a:endParaRP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585ptos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Recortar rectángulo de esquina sencilla 9">
            <a:extLst>
              <a:ext uri="{FF2B5EF4-FFF2-40B4-BE49-F238E27FC236}">
                <a16:creationId xmlns:a16="http://schemas.microsoft.com/office/drawing/2014/main" id="{53C2B35E-3B91-4ECA-9C23-DE905C93880F}"/>
              </a:ext>
            </a:extLst>
          </p:cNvPr>
          <p:cNvSpPr/>
          <p:nvPr/>
        </p:nvSpPr>
        <p:spPr>
          <a:xfrm>
            <a:off x="2541159" y="891576"/>
            <a:ext cx="812032" cy="199581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36" name="Recortar rectángulo de esquina sencilla 9">
            <a:extLst>
              <a:ext uri="{FF2B5EF4-FFF2-40B4-BE49-F238E27FC236}">
                <a16:creationId xmlns:a16="http://schemas.microsoft.com/office/drawing/2014/main" id="{53C2B35E-3B91-4ECA-9C23-DE905C93880F}"/>
              </a:ext>
            </a:extLst>
          </p:cNvPr>
          <p:cNvSpPr/>
          <p:nvPr/>
        </p:nvSpPr>
        <p:spPr>
          <a:xfrm>
            <a:off x="4209778" y="909189"/>
            <a:ext cx="764615" cy="209223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865708" y="1251571"/>
            <a:ext cx="332071" cy="1385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A7E578B-38AE-44C6-9B9B-7F1042476C8A}"/>
              </a:ext>
            </a:extLst>
          </p:cNvPr>
          <p:cNvSpPr/>
          <p:nvPr/>
        </p:nvSpPr>
        <p:spPr>
          <a:xfrm>
            <a:off x="668749" y="1254432"/>
            <a:ext cx="192962" cy="1329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dirty="0"/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95FFD9-19E9-4F2D-83BB-E98315D71397}"/>
              </a:ext>
            </a:extLst>
          </p:cNvPr>
          <p:cNvCxnSpPr>
            <a:cxnSpLocks/>
            <a:stCxn id="40" idx="2"/>
            <a:endCxn id="45" idx="7"/>
          </p:cNvCxnSpPr>
          <p:nvPr/>
        </p:nvCxnSpPr>
        <p:spPr>
          <a:xfrm flipH="1">
            <a:off x="2209283" y="236039"/>
            <a:ext cx="944006" cy="30105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Resultado de imagen para logo persona png">
            <a:extLst>
              <a:ext uri="{FF2B5EF4-FFF2-40B4-BE49-F238E27FC236}">
                <a16:creationId xmlns:a16="http://schemas.microsoft.com/office/drawing/2014/main" id="{72BEA8CE-E7E2-4CB5-8452-1D613CF2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89" y="19050"/>
            <a:ext cx="429621" cy="433977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ECC9074C-C76A-4B77-AFB6-BC65B8E6ECE5}"/>
              </a:ext>
            </a:extLst>
          </p:cNvPr>
          <p:cNvCxnSpPr>
            <a:cxnSpLocks/>
          </p:cNvCxnSpPr>
          <p:nvPr/>
        </p:nvCxnSpPr>
        <p:spPr>
          <a:xfrm>
            <a:off x="2936733" y="468086"/>
            <a:ext cx="3507" cy="21023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FF600FE3-E860-49AC-A166-F9099974DA06}"/>
              </a:ext>
            </a:extLst>
          </p:cNvPr>
          <p:cNvCxnSpPr>
            <a:cxnSpLocks/>
            <a:stCxn id="40" idx="6"/>
            <a:endCxn id="44" idx="1"/>
          </p:cNvCxnSpPr>
          <p:nvPr/>
        </p:nvCxnSpPr>
        <p:spPr>
          <a:xfrm>
            <a:off x="3582910" y="236039"/>
            <a:ext cx="839438" cy="31359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Resultado de imagen para logo persona png">
            <a:extLst>
              <a:ext uri="{FF2B5EF4-FFF2-40B4-BE49-F238E27FC236}">
                <a16:creationId xmlns:a16="http://schemas.microsoft.com/office/drawing/2014/main" id="{6E53A813-6D76-4FA3-942A-E1E9315E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97" y="455758"/>
            <a:ext cx="418202" cy="422444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n para logo persona png">
            <a:extLst>
              <a:ext uri="{FF2B5EF4-FFF2-40B4-BE49-F238E27FC236}">
                <a16:creationId xmlns:a16="http://schemas.microsoft.com/office/drawing/2014/main" id="{CBB78DB4-BCDA-4EE0-9488-254194705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89" y="488977"/>
            <a:ext cx="427182" cy="414179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esultado de imagen para logo persona png">
            <a:extLst>
              <a:ext uri="{FF2B5EF4-FFF2-40B4-BE49-F238E27FC236}">
                <a16:creationId xmlns:a16="http://schemas.microsoft.com/office/drawing/2014/main" id="{637257A0-8EE4-46AF-833F-10C1FA57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47" y="479754"/>
            <a:ext cx="387598" cy="391527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36BE01AA-80DC-4DBD-9A7E-62327532FFED}"/>
              </a:ext>
            </a:extLst>
          </p:cNvPr>
          <p:cNvSpPr/>
          <p:nvPr/>
        </p:nvSpPr>
        <p:spPr>
          <a:xfrm>
            <a:off x="2538629" y="878864"/>
            <a:ext cx="803704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STANDARD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270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9282A35C-5C1E-4DBC-9458-F622CE91C8C5}"/>
              </a:ext>
            </a:extLst>
          </p:cNvPr>
          <p:cNvSpPr/>
          <p:nvPr/>
        </p:nvSpPr>
        <p:spPr>
          <a:xfrm>
            <a:off x="4154041" y="894335"/>
            <a:ext cx="855770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EXPERIENCIE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85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2D40C92-521B-44BB-98DD-84ABA0234C6C}"/>
              </a:ext>
            </a:extLst>
          </p:cNvPr>
          <p:cNvSpPr/>
          <p:nvPr/>
        </p:nvSpPr>
        <p:spPr>
          <a:xfrm>
            <a:off x="673781" y="1806889"/>
            <a:ext cx="190429" cy="1277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520727A1-9ECC-41AD-9460-3A7DB5C34FAC}"/>
              </a:ext>
            </a:extLst>
          </p:cNvPr>
          <p:cNvSpPr/>
          <p:nvPr/>
        </p:nvSpPr>
        <p:spPr>
          <a:xfrm>
            <a:off x="106822" y="1675593"/>
            <a:ext cx="560042" cy="2480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15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AAF87C8-E6FF-491D-BCC4-FCF1B4AD1A50}"/>
              </a:ext>
            </a:extLst>
          </p:cNvPr>
          <p:cNvSpPr/>
          <p:nvPr/>
        </p:nvSpPr>
        <p:spPr>
          <a:xfrm>
            <a:off x="87824" y="1681440"/>
            <a:ext cx="696919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 smtClean="0">
                <a:solidFill>
                  <a:schemeClr val="bg1"/>
                </a:solidFill>
              </a:rPr>
              <a:t>ARRANQUE </a:t>
            </a:r>
          </a:p>
          <a:p>
            <a:r>
              <a:rPr lang="es-PE" sz="510" b="1" i="1" dirty="0" smtClean="0">
                <a:solidFill>
                  <a:schemeClr val="bg1"/>
                </a:solidFill>
              </a:rPr>
              <a:t>RAPIDO</a:t>
            </a:r>
            <a:endParaRPr lang="es-PE" sz="510" b="1" i="1" dirty="0">
              <a:solidFill>
                <a:schemeClr val="bg1"/>
              </a:solidFill>
            </a:endParaRPr>
          </a:p>
        </p:txBody>
      </p:sp>
      <p:sp>
        <p:nvSpPr>
          <p:cNvPr id="53" name="Recortar rectángulo de esquina sencilla 9">
            <a:extLst>
              <a:ext uri="{FF2B5EF4-FFF2-40B4-BE49-F238E27FC236}">
                <a16:creationId xmlns:a16="http://schemas.microsoft.com/office/drawing/2014/main" id="{7317A514-1EC2-4D8F-919E-3D1871719FCA}"/>
              </a:ext>
            </a:extLst>
          </p:cNvPr>
          <p:cNvSpPr/>
          <p:nvPr/>
        </p:nvSpPr>
        <p:spPr>
          <a:xfrm>
            <a:off x="1697702" y="2125639"/>
            <a:ext cx="817641" cy="201302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TOP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585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Recortar rectángulo de esquina sencilla 9">
            <a:extLst>
              <a:ext uri="{FF2B5EF4-FFF2-40B4-BE49-F238E27FC236}">
                <a16:creationId xmlns:a16="http://schemas.microsoft.com/office/drawing/2014/main" id="{446CE35F-1847-4829-9411-55C8072D232F}"/>
              </a:ext>
            </a:extLst>
          </p:cNvPr>
          <p:cNvSpPr/>
          <p:nvPr/>
        </p:nvSpPr>
        <p:spPr>
          <a:xfrm>
            <a:off x="2550341" y="2131976"/>
            <a:ext cx="805091" cy="201302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55" name="Recortar rectángulo de esquina sencilla 9">
            <a:extLst>
              <a:ext uri="{FF2B5EF4-FFF2-40B4-BE49-F238E27FC236}">
                <a16:creationId xmlns:a16="http://schemas.microsoft.com/office/drawing/2014/main" id="{D570064D-DF14-4165-BBDC-0DD59B5F19C3}"/>
              </a:ext>
            </a:extLst>
          </p:cNvPr>
          <p:cNvSpPr/>
          <p:nvPr/>
        </p:nvSpPr>
        <p:spPr>
          <a:xfrm>
            <a:off x="4209776" y="2120427"/>
            <a:ext cx="773706" cy="201302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C4DC57E7-A42E-4908-AC2E-34F52258C7F3}"/>
              </a:ext>
            </a:extLst>
          </p:cNvPr>
          <p:cNvSpPr/>
          <p:nvPr/>
        </p:nvSpPr>
        <p:spPr>
          <a:xfrm>
            <a:off x="2664635" y="2110841"/>
            <a:ext cx="618708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STANDARD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270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0C225231-3F41-4D34-8821-822252967F5B}"/>
              </a:ext>
            </a:extLst>
          </p:cNvPr>
          <p:cNvSpPr/>
          <p:nvPr/>
        </p:nvSpPr>
        <p:spPr>
          <a:xfrm>
            <a:off x="4178278" y="2099742"/>
            <a:ext cx="829991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EXPERIENCE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85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54433EDB-FDAF-46D3-AF59-F26B8F29BF9E}"/>
              </a:ext>
            </a:extLst>
          </p:cNvPr>
          <p:cNvSpPr/>
          <p:nvPr/>
        </p:nvSpPr>
        <p:spPr>
          <a:xfrm>
            <a:off x="451928" y="1527615"/>
            <a:ext cx="4464797" cy="17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¡¡GANA UN </a:t>
            </a:r>
            <a:r>
              <a:rPr lang="es-PE" sz="561" b="1" i="1" spc="127" dirty="0">
                <a:solidFill>
                  <a:srgbClr val="FF0000"/>
                </a:solidFill>
              </a:rPr>
              <a:t>25% ADICIONAL </a:t>
            </a:r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LOS PUNTOS QUE TE DAN </a:t>
            </a:r>
            <a:r>
              <a:rPr lang="es-PE" sz="561" b="1" i="1" spc="127" dirty="0">
                <a:solidFill>
                  <a:srgbClr val="FF0000"/>
                </a:solidFill>
              </a:rPr>
              <a:t>TUS RECOMENDADOS DIRECTOS.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B4AD1A4-B23B-40C7-9F53-36A2BCA497D6}"/>
              </a:ext>
            </a:extLst>
          </p:cNvPr>
          <p:cNvSpPr/>
          <p:nvPr/>
        </p:nvSpPr>
        <p:spPr>
          <a:xfrm>
            <a:off x="1702264" y="1664336"/>
            <a:ext cx="3281216" cy="148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INCENTIVOS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15742A95-68C3-486C-A364-A002CA6E3762}"/>
              </a:ext>
            </a:extLst>
          </p:cNvPr>
          <p:cNvSpPr/>
          <p:nvPr/>
        </p:nvSpPr>
        <p:spPr>
          <a:xfrm>
            <a:off x="1199932" y="1669084"/>
            <a:ext cx="474939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A1443EE-DA42-496A-8E2E-B78B57EE333E}"/>
              </a:ext>
            </a:extLst>
          </p:cNvPr>
          <p:cNvSpPr/>
          <p:nvPr/>
        </p:nvSpPr>
        <p:spPr>
          <a:xfrm>
            <a:off x="870589" y="1671538"/>
            <a:ext cx="332071" cy="1385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1BB63624-A9EA-4B41-A9B6-B346E3D43FCA}"/>
              </a:ext>
            </a:extLst>
          </p:cNvPr>
          <p:cNvSpPr/>
          <p:nvPr/>
        </p:nvSpPr>
        <p:spPr>
          <a:xfrm>
            <a:off x="673631" y="1674399"/>
            <a:ext cx="192962" cy="1329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E54A57A7-FBD3-440E-A6CD-6B5147D99335}"/>
              </a:ext>
            </a:extLst>
          </p:cNvPr>
          <p:cNvSpPr/>
          <p:nvPr/>
        </p:nvSpPr>
        <p:spPr>
          <a:xfrm>
            <a:off x="706350" y="1126496"/>
            <a:ext cx="3966268" cy="17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¡¡GANA EL </a:t>
            </a:r>
            <a:r>
              <a:rPr lang="es-PE" sz="561" b="1" i="1" spc="127" dirty="0">
                <a:solidFill>
                  <a:srgbClr val="FF0000"/>
                </a:solidFill>
              </a:rPr>
              <a:t>50% </a:t>
            </a:r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SOBRE LOS PUNTOS QUE TE DAN </a:t>
            </a:r>
            <a:r>
              <a:rPr lang="es-PE" sz="561" b="1" i="1" spc="127" dirty="0">
                <a:solidFill>
                  <a:srgbClr val="FF0000"/>
                </a:solidFill>
              </a:rPr>
              <a:t>TUS RECOMENDADOS DIRECTOS.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6B23130-48A6-4D1E-A46B-E832EE5A53A2}"/>
              </a:ext>
            </a:extLst>
          </p:cNvPr>
          <p:cNvSpPr/>
          <p:nvPr/>
        </p:nvSpPr>
        <p:spPr>
          <a:xfrm>
            <a:off x="615218" y="2313129"/>
            <a:ext cx="4067531" cy="17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¡¡GANA POR </a:t>
            </a:r>
            <a:r>
              <a:rPr lang="es-PE" sz="561" b="1" i="1" spc="127" dirty="0">
                <a:solidFill>
                  <a:srgbClr val="FF0000"/>
                </a:solidFill>
              </a:rPr>
              <a:t>TODOS LOS RECOMENDADOS </a:t>
            </a:r>
            <a:r>
              <a:rPr lang="es-PE" sz="561" b="1" i="1" spc="12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TUS RECOMENDADOS.</a:t>
            </a:r>
            <a:r>
              <a:rPr lang="es-PE" sz="561" b="1" i="1" spc="127" dirty="0"/>
              <a:t> HASTA EL 7° NIVEL </a:t>
            </a:r>
            <a:endParaRPr lang="es-PE" sz="561" b="1" i="1" spc="127" dirty="0">
              <a:solidFill>
                <a:srgbClr val="FF0000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A814943-661B-4385-A4B1-D8D0634CD446}"/>
              </a:ext>
            </a:extLst>
          </p:cNvPr>
          <p:cNvSpPr/>
          <p:nvPr/>
        </p:nvSpPr>
        <p:spPr>
          <a:xfrm>
            <a:off x="108934" y="622145"/>
            <a:ext cx="1106818" cy="406522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r>
              <a:rPr lang="es-PE" sz="1021" dirty="0" smtClean="0">
                <a:solidFill>
                  <a:schemeClr val="bg1"/>
                </a:solidFill>
              </a:rPr>
              <a:t>1° BONO </a:t>
            </a:r>
            <a:r>
              <a:rPr lang="es-PE" sz="1021" dirty="0">
                <a:solidFill>
                  <a:schemeClr val="bg1"/>
                </a:solidFill>
              </a:rPr>
              <a:t>DE AFILIACIÓN</a:t>
            </a:r>
          </a:p>
        </p:txBody>
      </p:sp>
      <p:sp>
        <p:nvSpPr>
          <p:cNvPr id="67" name="object 50">
            <a:extLst>
              <a:ext uri="{FF2B5EF4-FFF2-40B4-BE49-F238E27FC236}">
                <a16:creationId xmlns:a16="http://schemas.microsoft.com/office/drawing/2014/main" id="{77FA6B98-048F-4A16-8B7B-F46772F7903F}"/>
              </a:ext>
            </a:extLst>
          </p:cNvPr>
          <p:cNvSpPr/>
          <p:nvPr/>
        </p:nvSpPr>
        <p:spPr>
          <a:xfrm>
            <a:off x="4886352" y="1647972"/>
            <a:ext cx="153917" cy="586826"/>
          </a:xfrm>
          <a:custGeom>
            <a:avLst/>
            <a:gdLst/>
            <a:ahLst/>
            <a:cxnLst/>
            <a:rect l="l" t="t" r="r" b="b"/>
            <a:pathLst>
              <a:path w="301625" h="1149985">
                <a:moveTo>
                  <a:pt x="301586" y="0"/>
                </a:moveTo>
                <a:lnTo>
                  <a:pt x="0" y="219125"/>
                </a:lnTo>
                <a:lnTo>
                  <a:pt x="301586" y="1149436"/>
                </a:lnTo>
                <a:lnTo>
                  <a:pt x="301586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8" name="object 51">
            <a:extLst>
              <a:ext uri="{FF2B5EF4-FFF2-40B4-BE49-F238E27FC236}">
                <a16:creationId xmlns:a16="http://schemas.microsoft.com/office/drawing/2014/main" id="{D00608B8-254F-47EE-9DA6-1D3844794ADD}"/>
              </a:ext>
            </a:extLst>
          </p:cNvPr>
          <p:cNvSpPr/>
          <p:nvPr/>
        </p:nvSpPr>
        <p:spPr>
          <a:xfrm>
            <a:off x="4892180" y="1797677"/>
            <a:ext cx="148084" cy="592982"/>
          </a:xfrm>
          <a:custGeom>
            <a:avLst/>
            <a:gdLst/>
            <a:ahLst/>
            <a:cxnLst/>
            <a:rect l="l" t="t" r="r" b="b"/>
            <a:pathLst>
              <a:path w="290195" h="1162050">
                <a:moveTo>
                  <a:pt x="290169" y="0"/>
                </a:moveTo>
                <a:lnTo>
                  <a:pt x="0" y="580258"/>
                </a:lnTo>
                <a:lnTo>
                  <a:pt x="290169" y="1161710"/>
                </a:lnTo>
                <a:lnTo>
                  <a:pt x="290169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9" name="object 54">
            <a:extLst>
              <a:ext uri="{FF2B5EF4-FFF2-40B4-BE49-F238E27FC236}">
                <a16:creationId xmlns:a16="http://schemas.microsoft.com/office/drawing/2014/main" id="{61700F6B-9C41-4AE3-8E36-6CA6052B1F95}"/>
              </a:ext>
            </a:extLst>
          </p:cNvPr>
          <p:cNvSpPr/>
          <p:nvPr/>
        </p:nvSpPr>
        <p:spPr>
          <a:xfrm>
            <a:off x="4742146" y="2872830"/>
            <a:ext cx="298112" cy="826287"/>
          </a:xfrm>
          <a:custGeom>
            <a:avLst/>
            <a:gdLst/>
            <a:ahLst/>
            <a:cxnLst/>
            <a:rect l="l" t="t" r="r" b="b"/>
            <a:pathLst>
              <a:path w="584200" h="1619250">
                <a:moveTo>
                  <a:pt x="584174" y="0"/>
                </a:moveTo>
                <a:lnTo>
                  <a:pt x="0" y="424449"/>
                </a:lnTo>
                <a:lnTo>
                  <a:pt x="387197" y="1618844"/>
                </a:lnTo>
                <a:lnTo>
                  <a:pt x="584174" y="1618924"/>
                </a:lnTo>
                <a:lnTo>
                  <a:pt x="584174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0" name="object 57">
            <a:extLst>
              <a:ext uri="{FF2B5EF4-FFF2-40B4-BE49-F238E27FC236}">
                <a16:creationId xmlns:a16="http://schemas.microsoft.com/office/drawing/2014/main" id="{13DE5CD5-DF29-45FB-B613-FDDBDEE0FF7F}"/>
              </a:ext>
            </a:extLst>
          </p:cNvPr>
          <p:cNvSpPr/>
          <p:nvPr/>
        </p:nvSpPr>
        <p:spPr>
          <a:xfrm>
            <a:off x="4688735" y="0"/>
            <a:ext cx="351578" cy="878456"/>
          </a:xfrm>
          <a:custGeom>
            <a:avLst/>
            <a:gdLst/>
            <a:ahLst/>
            <a:cxnLst/>
            <a:rect l="l" t="t" r="r" b="b"/>
            <a:pathLst>
              <a:path w="688975" h="1721485">
                <a:moveTo>
                  <a:pt x="688848" y="0"/>
                </a:moveTo>
                <a:lnTo>
                  <a:pt x="547706" y="0"/>
                </a:lnTo>
                <a:lnTo>
                  <a:pt x="0" y="397941"/>
                </a:lnTo>
                <a:lnTo>
                  <a:pt x="428866" y="1720850"/>
                </a:lnTo>
                <a:lnTo>
                  <a:pt x="688848" y="1720954"/>
                </a:lnTo>
                <a:lnTo>
                  <a:pt x="688848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1" name="object 58">
            <a:extLst>
              <a:ext uri="{FF2B5EF4-FFF2-40B4-BE49-F238E27FC236}">
                <a16:creationId xmlns:a16="http://schemas.microsoft.com/office/drawing/2014/main" id="{73ABC605-AE5B-4F7C-95A9-49325FF89349}"/>
              </a:ext>
            </a:extLst>
          </p:cNvPr>
          <p:cNvSpPr/>
          <p:nvPr/>
        </p:nvSpPr>
        <p:spPr>
          <a:xfrm>
            <a:off x="4882424" y="177939"/>
            <a:ext cx="158129" cy="531092"/>
          </a:xfrm>
          <a:custGeom>
            <a:avLst/>
            <a:gdLst/>
            <a:ahLst/>
            <a:cxnLst/>
            <a:rect l="l" t="t" r="r" b="b"/>
            <a:pathLst>
              <a:path w="309879" h="1040765">
                <a:moveTo>
                  <a:pt x="309283" y="0"/>
                </a:moveTo>
                <a:lnTo>
                  <a:pt x="0" y="224712"/>
                </a:lnTo>
                <a:lnTo>
                  <a:pt x="264464" y="1040534"/>
                </a:lnTo>
                <a:lnTo>
                  <a:pt x="309283" y="1040552"/>
                </a:lnTo>
                <a:lnTo>
                  <a:pt x="309283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2" name="Recortar rectángulo de esquina sencilla 9">
            <a:extLst>
              <a:ext uri="{FF2B5EF4-FFF2-40B4-BE49-F238E27FC236}">
                <a16:creationId xmlns:a16="http://schemas.microsoft.com/office/drawing/2014/main" id="{33B827B7-2106-4D59-A751-195C1817E435}"/>
              </a:ext>
            </a:extLst>
          </p:cNvPr>
          <p:cNvSpPr/>
          <p:nvPr/>
        </p:nvSpPr>
        <p:spPr>
          <a:xfrm>
            <a:off x="1684027" y="1948515"/>
            <a:ext cx="817641" cy="1101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579.15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73" name="Recortar rectángulo de esquina sencilla 9">
            <a:extLst>
              <a:ext uri="{FF2B5EF4-FFF2-40B4-BE49-F238E27FC236}">
                <a16:creationId xmlns:a16="http://schemas.microsoft.com/office/drawing/2014/main" id="{F1D74EB7-C1EC-41E1-A39D-3D424ED3BD03}"/>
              </a:ext>
            </a:extLst>
          </p:cNvPr>
          <p:cNvSpPr/>
          <p:nvPr/>
        </p:nvSpPr>
        <p:spPr>
          <a:xfrm>
            <a:off x="2539477" y="1944361"/>
            <a:ext cx="812032" cy="10917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</a:t>
            </a:r>
            <a:r>
              <a:rPr lang="es-PE" sz="715" b="1" i="1" dirty="0" smtClean="0">
                <a:solidFill>
                  <a:schemeClr val="bg1"/>
                </a:solidFill>
              </a:rPr>
              <a:t>/. 267.3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74" name="Recortar rectángulo de esquina sencilla 9">
            <a:extLst>
              <a:ext uri="{FF2B5EF4-FFF2-40B4-BE49-F238E27FC236}">
                <a16:creationId xmlns:a16="http://schemas.microsoft.com/office/drawing/2014/main" id="{521BCE84-F780-4114-AA03-F0C6A20BCB15}"/>
              </a:ext>
            </a:extLst>
          </p:cNvPr>
          <p:cNvSpPr/>
          <p:nvPr/>
        </p:nvSpPr>
        <p:spPr>
          <a:xfrm>
            <a:off x="4214095" y="1957509"/>
            <a:ext cx="741617" cy="116984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84.15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51F0763B-E5F4-4A29-B79F-EA715F0ACD42}"/>
              </a:ext>
            </a:extLst>
          </p:cNvPr>
          <p:cNvSpPr/>
          <p:nvPr/>
        </p:nvSpPr>
        <p:spPr>
          <a:xfrm>
            <a:off x="1189644" y="1947105"/>
            <a:ext cx="473271" cy="1136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67" dirty="0"/>
              <a:t>SUMA</a:t>
            </a:r>
          </a:p>
        </p:txBody>
      </p:sp>
      <p:pic>
        <p:nvPicPr>
          <p:cNvPr id="76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C734316B-9476-4173-B43B-AE8CF9E0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" y="-26960"/>
            <a:ext cx="991994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ortar rectángulo de esquina sencilla 9">
            <a:extLst>
              <a:ext uri="{FF2B5EF4-FFF2-40B4-BE49-F238E27FC236}">
                <a16:creationId xmlns:a16="http://schemas.microsoft.com/office/drawing/2014/main" id="{BFC00000-C50C-4B36-9240-D4B6401982BE}"/>
              </a:ext>
            </a:extLst>
          </p:cNvPr>
          <p:cNvSpPr/>
          <p:nvPr/>
        </p:nvSpPr>
        <p:spPr>
          <a:xfrm>
            <a:off x="4190037" y="2618294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0FDA6776-A406-47A0-8DF3-8BFE0296048E}"/>
              </a:ext>
            </a:extLst>
          </p:cNvPr>
          <p:cNvSpPr/>
          <p:nvPr/>
        </p:nvSpPr>
        <p:spPr>
          <a:xfrm>
            <a:off x="103369" y="2452473"/>
            <a:ext cx="560042" cy="11084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15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D834E636-472E-4FE8-B917-07E52395BE2B}"/>
              </a:ext>
            </a:extLst>
          </p:cNvPr>
          <p:cNvSpPr/>
          <p:nvPr/>
        </p:nvSpPr>
        <p:spPr>
          <a:xfrm>
            <a:off x="867611" y="2611569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56FA485-A737-4731-AFB7-27F2E841AED2}"/>
              </a:ext>
            </a:extLst>
          </p:cNvPr>
          <p:cNvSpPr/>
          <p:nvPr/>
        </p:nvSpPr>
        <p:spPr>
          <a:xfrm>
            <a:off x="868401" y="2761810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6A82A1E0-63A9-4F90-96FD-FC5CE2BCC8C3}"/>
              </a:ext>
            </a:extLst>
          </p:cNvPr>
          <p:cNvSpPr/>
          <p:nvPr/>
        </p:nvSpPr>
        <p:spPr>
          <a:xfrm>
            <a:off x="871317" y="290934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C66E300C-688A-4F5C-B80D-9CA590C5FA02}"/>
              </a:ext>
            </a:extLst>
          </p:cNvPr>
          <p:cNvSpPr/>
          <p:nvPr/>
        </p:nvSpPr>
        <p:spPr>
          <a:xfrm>
            <a:off x="871312" y="307877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3BFF242E-5C9B-4418-96E0-57B6B6D91E97}"/>
              </a:ext>
            </a:extLst>
          </p:cNvPr>
          <p:cNvSpPr/>
          <p:nvPr/>
        </p:nvSpPr>
        <p:spPr>
          <a:xfrm>
            <a:off x="873702" y="323529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F05D4E4-EFCF-4DE3-859E-A93A6F28DFDC}"/>
              </a:ext>
            </a:extLst>
          </p:cNvPr>
          <p:cNvSpPr/>
          <p:nvPr/>
        </p:nvSpPr>
        <p:spPr>
          <a:xfrm>
            <a:off x="874881" y="339386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90" name="Recortar rectángulo de esquina sencilla 9">
            <a:extLst>
              <a:ext uri="{FF2B5EF4-FFF2-40B4-BE49-F238E27FC236}">
                <a16:creationId xmlns:a16="http://schemas.microsoft.com/office/drawing/2014/main" id="{841F59C4-4803-4082-9237-E8D143BC71A4}"/>
              </a:ext>
            </a:extLst>
          </p:cNvPr>
          <p:cNvSpPr/>
          <p:nvPr/>
        </p:nvSpPr>
        <p:spPr>
          <a:xfrm>
            <a:off x="1703454" y="2609556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1" name="Recortar rectángulo de esquina sencilla 9">
            <a:extLst>
              <a:ext uri="{FF2B5EF4-FFF2-40B4-BE49-F238E27FC236}">
                <a16:creationId xmlns:a16="http://schemas.microsoft.com/office/drawing/2014/main" id="{F05C9222-7533-4ADA-A1B9-DB325AB7564C}"/>
              </a:ext>
            </a:extLst>
          </p:cNvPr>
          <p:cNvSpPr/>
          <p:nvPr/>
        </p:nvSpPr>
        <p:spPr>
          <a:xfrm>
            <a:off x="2541240" y="2611012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2" name="Recortar rectángulo de esquina sencilla 9">
            <a:extLst>
              <a:ext uri="{FF2B5EF4-FFF2-40B4-BE49-F238E27FC236}">
                <a16:creationId xmlns:a16="http://schemas.microsoft.com/office/drawing/2014/main" id="{8642986A-D7FB-412B-92E7-DDB642B440BE}"/>
              </a:ext>
            </a:extLst>
          </p:cNvPr>
          <p:cNvSpPr/>
          <p:nvPr/>
        </p:nvSpPr>
        <p:spPr>
          <a:xfrm>
            <a:off x="1704307" y="2767527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3" name="Recortar rectángulo de esquina sencilla 9">
            <a:extLst>
              <a:ext uri="{FF2B5EF4-FFF2-40B4-BE49-F238E27FC236}">
                <a16:creationId xmlns:a16="http://schemas.microsoft.com/office/drawing/2014/main" id="{A05D3C06-8C32-4622-9B10-364802649C68}"/>
              </a:ext>
            </a:extLst>
          </p:cNvPr>
          <p:cNvSpPr/>
          <p:nvPr/>
        </p:nvSpPr>
        <p:spPr>
          <a:xfrm>
            <a:off x="2541402" y="2768981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4" name="Recortar rectángulo de esquina sencilla 9">
            <a:extLst>
              <a:ext uri="{FF2B5EF4-FFF2-40B4-BE49-F238E27FC236}">
                <a16:creationId xmlns:a16="http://schemas.microsoft.com/office/drawing/2014/main" id="{6473A9FB-1550-475C-8C50-B7159CAEE7C8}"/>
              </a:ext>
            </a:extLst>
          </p:cNvPr>
          <p:cNvSpPr/>
          <p:nvPr/>
        </p:nvSpPr>
        <p:spPr>
          <a:xfrm>
            <a:off x="4194131" y="2776264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5" name="Recortar rectángulo de esquina sencilla 9">
            <a:extLst>
              <a:ext uri="{FF2B5EF4-FFF2-40B4-BE49-F238E27FC236}">
                <a16:creationId xmlns:a16="http://schemas.microsoft.com/office/drawing/2014/main" id="{7DAA321F-30AD-4F48-9E57-6E251377E3D1}"/>
              </a:ext>
            </a:extLst>
          </p:cNvPr>
          <p:cNvSpPr/>
          <p:nvPr/>
        </p:nvSpPr>
        <p:spPr>
          <a:xfrm>
            <a:off x="1703454" y="2925496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6" name="Recortar rectángulo de esquina sencilla 9">
            <a:extLst>
              <a:ext uri="{FF2B5EF4-FFF2-40B4-BE49-F238E27FC236}">
                <a16:creationId xmlns:a16="http://schemas.microsoft.com/office/drawing/2014/main" id="{C8B65F5B-53E7-43A9-A228-004B8259DE7D}"/>
              </a:ext>
            </a:extLst>
          </p:cNvPr>
          <p:cNvSpPr/>
          <p:nvPr/>
        </p:nvSpPr>
        <p:spPr>
          <a:xfrm>
            <a:off x="2541242" y="2926952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7" name="Recortar rectángulo de esquina sencilla 9">
            <a:extLst>
              <a:ext uri="{FF2B5EF4-FFF2-40B4-BE49-F238E27FC236}">
                <a16:creationId xmlns:a16="http://schemas.microsoft.com/office/drawing/2014/main" id="{E2A78751-6072-498F-940B-F7731E93A3E3}"/>
              </a:ext>
            </a:extLst>
          </p:cNvPr>
          <p:cNvSpPr/>
          <p:nvPr/>
        </p:nvSpPr>
        <p:spPr>
          <a:xfrm>
            <a:off x="4193278" y="2934234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8" name="Recortar rectángulo de esquina sencilla 9">
            <a:extLst>
              <a:ext uri="{FF2B5EF4-FFF2-40B4-BE49-F238E27FC236}">
                <a16:creationId xmlns:a16="http://schemas.microsoft.com/office/drawing/2014/main" id="{7F4CFA4B-6594-4C7E-9B61-82A882492936}"/>
              </a:ext>
            </a:extLst>
          </p:cNvPr>
          <p:cNvSpPr/>
          <p:nvPr/>
        </p:nvSpPr>
        <p:spPr>
          <a:xfrm>
            <a:off x="1707548" y="3086065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9" name="Recortar rectángulo de esquina sencilla 9">
            <a:extLst>
              <a:ext uri="{FF2B5EF4-FFF2-40B4-BE49-F238E27FC236}">
                <a16:creationId xmlns:a16="http://schemas.microsoft.com/office/drawing/2014/main" id="{06490457-D7C4-401D-B0EF-F48A3DC149BE}"/>
              </a:ext>
            </a:extLst>
          </p:cNvPr>
          <p:cNvSpPr/>
          <p:nvPr/>
        </p:nvSpPr>
        <p:spPr>
          <a:xfrm>
            <a:off x="2541403" y="3087519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0" name="Recortar rectángulo de esquina sencilla 9">
            <a:extLst>
              <a:ext uri="{FF2B5EF4-FFF2-40B4-BE49-F238E27FC236}">
                <a16:creationId xmlns:a16="http://schemas.microsoft.com/office/drawing/2014/main" id="{24AD681A-2D4F-4E62-9B19-E52AD9493C33}"/>
              </a:ext>
            </a:extLst>
          </p:cNvPr>
          <p:cNvSpPr/>
          <p:nvPr/>
        </p:nvSpPr>
        <p:spPr>
          <a:xfrm>
            <a:off x="4194131" y="3094802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1" name="Recortar rectángulo de esquina sencilla 9">
            <a:extLst>
              <a:ext uri="{FF2B5EF4-FFF2-40B4-BE49-F238E27FC236}">
                <a16:creationId xmlns:a16="http://schemas.microsoft.com/office/drawing/2014/main" id="{0373CE1E-12A8-45B8-81FC-F32938153E52}"/>
              </a:ext>
            </a:extLst>
          </p:cNvPr>
          <p:cNvSpPr/>
          <p:nvPr/>
        </p:nvSpPr>
        <p:spPr>
          <a:xfrm>
            <a:off x="1705161" y="3245412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2" name="Recortar rectángulo de esquina sencilla 9">
            <a:extLst>
              <a:ext uri="{FF2B5EF4-FFF2-40B4-BE49-F238E27FC236}">
                <a16:creationId xmlns:a16="http://schemas.microsoft.com/office/drawing/2014/main" id="{869A40AC-CA77-4E38-AA78-729A26613FDC}"/>
              </a:ext>
            </a:extLst>
          </p:cNvPr>
          <p:cNvSpPr/>
          <p:nvPr/>
        </p:nvSpPr>
        <p:spPr>
          <a:xfrm>
            <a:off x="2545497" y="3246867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3" name="Recortar rectángulo de esquina sencilla 9">
            <a:extLst>
              <a:ext uri="{FF2B5EF4-FFF2-40B4-BE49-F238E27FC236}">
                <a16:creationId xmlns:a16="http://schemas.microsoft.com/office/drawing/2014/main" id="{EFF53311-C1FB-4CFD-A3C8-3842BC5E9AB1}"/>
              </a:ext>
            </a:extLst>
          </p:cNvPr>
          <p:cNvSpPr/>
          <p:nvPr/>
        </p:nvSpPr>
        <p:spPr>
          <a:xfrm>
            <a:off x="4198225" y="3254150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4" name="Recortar rectángulo de esquina sencilla 9">
            <a:extLst>
              <a:ext uri="{FF2B5EF4-FFF2-40B4-BE49-F238E27FC236}">
                <a16:creationId xmlns:a16="http://schemas.microsoft.com/office/drawing/2014/main" id="{67A2CE58-F6F3-4763-8BA3-3628C9CA4D45}"/>
              </a:ext>
            </a:extLst>
          </p:cNvPr>
          <p:cNvSpPr/>
          <p:nvPr/>
        </p:nvSpPr>
        <p:spPr>
          <a:xfrm>
            <a:off x="1707549" y="3403878"/>
            <a:ext cx="80923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5" name="Recortar rectángulo de esquina sencilla 9">
            <a:extLst>
              <a:ext uri="{FF2B5EF4-FFF2-40B4-BE49-F238E27FC236}">
                <a16:creationId xmlns:a16="http://schemas.microsoft.com/office/drawing/2014/main" id="{76373329-FE7C-46DE-8928-19E970737BA6}"/>
              </a:ext>
            </a:extLst>
          </p:cNvPr>
          <p:cNvSpPr/>
          <p:nvPr/>
        </p:nvSpPr>
        <p:spPr>
          <a:xfrm>
            <a:off x="2541404" y="3405333"/>
            <a:ext cx="814190" cy="145514"/>
          </a:xfrm>
          <a:prstGeom prst="snip1Rect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6" name="Recortar rectángulo de esquina sencilla 9">
            <a:extLst>
              <a:ext uri="{FF2B5EF4-FFF2-40B4-BE49-F238E27FC236}">
                <a16:creationId xmlns:a16="http://schemas.microsoft.com/office/drawing/2014/main" id="{D46C5710-814A-494C-B71F-624F7CE75C6F}"/>
              </a:ext>
            </a:extLst>
          </p:cNvPr>
          <p:cNvSpPr/>
          <p:nvPr/>
        </p:nvSpPr>
        <p:spPr>
          <a:xfrm>
            <a:off x="4194133" y="3412614"/>
            <a:ext cx="801296" cy="148738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8FC12EF4-5B3C-4B5B-8F96-2CBE46AC8315}"/>
              </a:ext>
            </a:extLst>
          </p:cNvPr>
          <p:cNvSpPr/>
          <p:nvPr/>
        </p:nvSpPr>
        <p:spPr>
          <a:xfrm>
            <a:off x="675555" y="2608181"/>
            <a:ext cx="186797" cy="167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58BBE853-E889-4FA0-A362-C03D9FB4C840}"/>
              </a:ext>
            </a:extLst>
          </p:cNvPr>
          <p:cNvSpPr/>
          <p:nvPr/>
        </p:nvSpPr>
        <p:spPr>
          <a:xfrm>
            <a:off x="678387" y="2763991"/>
            <a:ext cx="188236" cy="167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FE6B752B-3660-442D-B091-7B6B321BFAA1}"/>
              </a:ext>
            </a:extLst>
          </p:cNvPr>
          <p:cNvSpPr/>
          <p:nvPr/>
        </p:nvSpPr>
        <p:spPr>
          <a:xfrm>
            <a:off x="677404" y="2913036"/>
            <a:ext cx="188642" cy="167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20CD2BCB-BB4B-45B8-84BB-D632BE4B4BED}"/>
              </a:ext>
            </a:extLst>
          </p:cNvPr>
          <p:cNvSpPr/>
          <p:nvPr/>
        </p:nvSpPr>
        <p:spPr>
          <a:xfrm>
            <a:off x="678388" y="3077809"/>
            <a:ext cx="186122" cy="283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66B2504E-73A9-444D-A106-C6EE54DC306F}"/>
              </a:ext>
            </a:extLst>
          </p:cNvPr>
          <p:cNvSpPr/>
          <p:nvPr/>
        </p:nvSpPr>
        <p:spPr>
          <a:xfrm>
            <a:off x="675556" y="3235640"/>
            <a:ext cx="191067" cy="167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31392D56-19D5-4957-8113-F01B1635A3D2}"/>
              </a:ext>
            </a:extLst>
          </p:cNvPr>
          <p:cNvSpPr/>
          <p:nvPr/>
        </p:nvSpPr>
        <p:spPr>
          <a:xfrm>
            <a:off x="678387" y="3393330"/>
            <a:ext cx="188236" cy="1675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A6D18C40-A773-4164-A6EB-B035D1083617}"/>
              </a:ext>
            </a:extLst>
          </p:cNvPr>
          <p:cNvSpPr/>
          <p:nvPr/>
        </p:nvSpPr>
        <p:spPr>
          <a:xfrm>
            <a:off x="4178277" y="3560477"/>
            <a:ext cx="827200" cy="143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87" dirty="0"/>
              <a:t>S/. 65,048</a:t>
            </a:r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89A805CD-F7A8-429F-A0D1-4DC2E1195038}"/>
              </a:ext>
            </a:extLst>
          </p:cNvPr>
          <p:cNvSpPr/>
          <p:nvPr/>
        </p:nvSpPr>
        <p:spPr>
          <a:xfrm>
            <a:off x="2537317" y="3547624"/>
            <a:ext cx="814190" cy="1507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87" dirty="0"/>
              <a:t>S/. 243,928</a:t>
            </a:r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A8D88E54-E88C-4ECF-A72D-A046005D7FCA}"/>
              </a:ext>
            </a:extLst>
          </p:cNvPr>
          <p:cNvSpPr/>
          <p:nvPr/>
        </p:nvSpPr>
        <p:spPr>
          <a:xfrm>
            <a:off x="1706112" y="3548800"/>
            <a:ext cx="809230" cy="1507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87" dirty="0"/>
              <a:t>S/. 487,583</a:t>
            </a:r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D2B69B18-0998-444A-A5E2-DF1828F0E65C}"/>
              </a:ext>
            </a:extLst>
          </p:cNvPr>
          <p:cNvSpPr/>
          <p:nvPr/>
        </p:nvSpPr>
        <p:spPr>
          <a:xfrm>
            <a:off x="870687" y="3554730"/>
            <a:ext cx="794663" cy="1546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12" dirty="0"/>
              <a:t>Incentivo Acumulado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4B92925B-40E7-4F5B-A3E8-E1F9D9EB1877}"/>
              </a:ext>
            </a:extLst>
          </p:cNvPr>
          <p:cNvSpPr/>
          <p:nvPr/>
        </p:nvSpPr>
        <p:spPr>
          <a:xfrm>
            <a:off x="1194748" y="2610066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10 </a:t>
            </a:r>
            <a:r>
              <a:rPr lang="es-PE" sz="715" dirty="0"/>
              <a:t>%               </a:t>
            </a:r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1A89FA4F-B409-4158-B747-EB9C21024A4F}"/>
              </a:ext>
            </a:extLst>
          </p:cNvPr>
          <p:cNvSpPr/>
          <p:nvPr/>
        </p:nvSpPr>
        <p:spPr>
          <a:xfrm>
            <a:off x="1194101" y="2758516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5</a:t>
            </a:r>
            <a:r>
              <a:rPr lang="es-PE" sz="715" dirty="0" smtClean="0"/>
              <a:t> </a:t>
            </a:r>
            <a:r>
              <a:rPr lang="es-PE" sz="715" dirty="0"/>
              <a:t>%               </a:t>
            </a:r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69720D87-21C4-4053-8908-394CD860B6FE}"/>
              </a:ext>
            </a:extLst>
          </p:cNvPr>
          <p:cNvSpPr/>
          <p:nvPr/>
        </p:nvSpPr>
        <p:spPr>
          <a:xfrm>
            <a:off x="1191333" y="2911398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4 %               </a:t>
            </a:r>
            <a:endParaRPr lang="es-PE" sz="715" dirty="0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13F541B4-A321-4DBE-A55E-C98DD0547F66}"/>
              </a:ext>
            </a:extLst>
          </p:cNvPr>
          <p:cNvSpPr/>
          <p:nvPr/>
        </p:nvSpPr>
        <p:spPr>
          <a:xfrm>
            <a:off x="1194093" y="3078525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3 </a:t>
            </a:r>
            <a:r>
              <a:rPr lang="es-PE" sz="715" dirty="0"/>
              <a:t>%               </a:t>
            </a:r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CC2C52DB-29B8-4ECE-9238-9B29B0B2752F}"/>
              </a:ext>
            </a:extLst>
          </p:cNvPr>
          <p:cNvSpPr/>
          <p:nvPr/>
        </p:nvSpPr>
        <p:spPr>
          <a:xfrm>
            <a:off x="1191326" y="3234006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2 </a:t>
            </a:r>
            <a:r>
              <a:rPr lang="es-PE" sz="715" dirty="0"/>
              <a:t>%               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9DE606B7-A919-49D7-897E-F94A4F13378A}"/>
              </a:ext>
            </a:extLst>
          </p:cNvPr>
          <p:cNvSpPr/>
          <p:nvPr/>
        </p:nvSpPr>
        <p:spPr>
          <a:xfrm>
            <a:off x="1190678" y="3389916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1 </a:t>
            </a:r>
            <a:r>
              <a:rPr lang="es-PE" sz="715" dirty="0"/>
              <a:t>%               </a:t>
            </a: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9E02DC55-3C29-49E3-8CB4-2131D20BF6BE}"/>
              </a:ext>
            </a:extLst>
          </p:cNvPr>
          <p:cNvSpPr/>
          <p:nvPr/>
        </p:nvSpPr>
        <p:spPr>
          <a:xfrm>
            <a:off x="1706110" y="2449696"/>
            <a:ext cx="3309974" cy="148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/>
              <a:t>INCENTIVOS</a:t>
            </a:r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355212B0-E61B-4203-A820-07F259E0FC03}"/>
              </a:ext>
            </a:extLst>
          </p:cNvPr>
          <p:cNvSpPr/>
          <p:nvPr/>
        </p:nvSpPr>
        <p:spPr>
          <a:xfrm>
            <a:off x="1198330" y="2447158"/>
            <a:ext cx="474939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dirty="0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3E54896F-39F1-4218-934B-47E161E58739}"/>
              </a:ext>
            </a:extLst>
          </p:cNvPr>
          <p:cNvSpPr/>
          <p:nvPr/>
        </p:nvSpPr>
        <p:spPr>
          <a:xfrm>
            <a:off x="868988" y="2449613"/>
            <a:ext cx="332071" cy="1391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F8C700A5-5E4B-4DD5-BB5A-A8F10A06E7ED}"/>
              </a:ext>
            </a:extLst>
          </p:cNvPr>
          <p:cNvSpPr/>
          <p:nvPr/>
        </p:nvSpPr>
        <p:spPr>
          <a:xfrm>
            <a:off x="672029" y="2452472"/>
            <a:ext cx="192962" cy="138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dirty="0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904AEA0B-3F35-463D-8503-666BAAF7D3BF}"/>
              </a:ext>
            </a:extLst>
          </p:cNvPr>
          <p:cNvSpPr/>
          <p:nvPr/>
        </p:nvSpPr>
        <p:spPr>
          <a:xfrm>
            <a:off x="1684025" y="2583482"/>
            <a:ext cx="874764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</a:t>
            </a:r>
            <a:r>
              <a:rPr lang="es-PE" sz="612" b="1" i="1" dirty="0" smtClean="0">
                <a:solidFill>
                  <a:schemeClr val="bg1"/>
                </a:solidFill>
              </a:rPr>
              <a:t>/ </a:t>
            </a:r>
            <a:r>
              <a:rPr lang="es-PE" sz="612" b="1" i="1" dirty="0">
                <a:solidFill>
                  <a:schemeClr val="bg1"/>
                </a:solidFill>
              </a:rPr>
              <a:t>2,496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193.05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3A206A5E-E152-4703-A46D-0F2B2CEDE224}"/>
              </a:ext>
            </a:extLst>
          </p:cNvPr>
          <p:cNvSpPr/>
          <p:nvPr/>
        </p:nvSpPr>
        <p:spPr>
          <a:xfrm>
            <a:off x="1642169" y="2762334"/>
            <a:ext cx="948181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5,325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96.52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8644752E-2572-4624-BA1B-A61AE4F44DCF}"/>
              </a:ext>
            </a:extLst>
          </p:cNvPr>
          <p:cNvSpPr/>
          <p:nvPr/>
        </p:nvSpPr>
        <p:spPr>
          <a:xfrm>
            <a:off x="1622370" y="2924817"/>
            <a:ext cx="976493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17,039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77.22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92D4552F-3A49-4581-A578-750E44DDD16C}"/>
              </a:ext>
            </a:extLst>
          </p:cNvPr>
          <p:cNvSpPr/>
          <p:nvPr/>
        </p:nvSpPr>
        <p:spPr>
          <a:xfrm>
            <a:off x="1674664" y="3079003"/>
            <a:ext cx="87492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51,118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57.91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BF742DFA-EFC0-41DD-BDFB-64857E27B925}"/>
              </a:ext>
            </a:extLst>
          </p:cNvPr>
          <p:cNvSpPr/>
          <p:nvPr/>
        </p:nvSpPr>
        <p:spPr>
          <a:xfrm>
            <a:off x="1603711" y="3243246"/>
            <a:ext cx="1009744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136,314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38.61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AB3D5515-F46E-4091-9B18-F75A423E82FD}"/>
              </a:ext>
            </a:extLst>
          </p:cNvPr>
          <p:cNvSpPr/>
          <p:nvPr/>
        </p:nvSpPr>
        <p:spPr>
          <a:xfrm>
            <a:off x="1657592" y="3398489"/>
            <a:ext cx="89630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272,629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19.30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F7A1574C-F41B-432D-BC6B-9B8D454B1827}"/>
              </a:ext>
            </a:extLst>
          </p:cNvPr>
          <p:cNvSpPr/>
          <p:nvPr/>
        </p:nvSpPr>
        <p:spPr>
          <a:xfrm>
            <a:off x="4254881" y="2921657"/>
            <a:ext cx="818404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710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11.22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1A324854-8968-4CCB-AE20-4BF33CFA6526}"/>
              </a:ext>
            </a:extLst>
          </p:cNvPr>
          <p:cNvSpPr/>
          <p:nvPr/>
        </p:nvSpPr>
        <p:spPr>
          <a:xfrm>
            <a:off x="4178277" y="3076220"/>
            <a:ext cx="868519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2,273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8.41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774CBDFA-21A1-40C4-AF7F-BFDA8CE220B6}"/>
              </a:ext>
            </a:extLst>
          </p:cNvPr>
          <p:cNvSpPr/>
          <p:nvPr/>
        </p:nvSpPr>
        <p:spPr>
          <a:xfrm>
            <a:off x="4207140" y="3231934"/>
            <a:ext cx="84235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6,820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5.61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71C4A165-D544-4F2C-83C4-6A67EB40C42B}"/>
              </a:ext>
            </a:extLst>
          </p:cNvPr>
          <p:cNvSpPr/>
          <p:nvPr/>
        </p:nvSpPr>
        <p:spPr>
          <a:xfrm>
            <a:off x="4199472" y="3392827"/>
            <a:ext cx="847323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18,186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2.80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E20EF028-3F4D-4FF6-A0C5-41601E52E326}"/>
              </a:ext>
            </a:extLst>
          </p:cNvPr>
          <p:cNvSpPr/>
          <p:nvPr/>
        </p:nvSpPr>
        <p:spPr>
          <a:xfrm>
            <a:off x="4247986" y="2765283"/>
            <a:ext cx="83114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355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14.02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B5FDE121-193A-43F7-9D0F-D8AB331473F5}"/>
              </a:ext>
            </a:extLst>
          </p:cNvPr>
          <p:cNvSpPr/>
          <p:nvPr/>
        </p:nvSpPr>
        <p:spPr>
          <a:xfrm>
            <a:off x="2585700" y="2593037"/>
            <a:ext cx="817738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1,331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89.1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C46CFA7C-DDE8-4036-AA2D-088E710B3E6F}"/>
              </a:ext>
            </a:extLst>
          </p:cNvPr>
          <p:cNvSpPr/>
          <p:nvPr/>
        </p:nvSpPr>
        <p:spPr>
          <a:xfrm>
            <a:off x="2499508" y="2763677"/>
            <a:ext cx="887643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2,662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44.55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F5EA6649-251D-4D98-912E-1F299B487911}"/>
              </a:ext>
            </a:extLst>
          </p:cNvPr>
          <p:cNvSpPr/>
          <p:nvPr/>
        </p:nvSpPr>
        <p:spPr>
          <a:xfrm>
            <a:off x="2574942" y="2928038"/>
            <a:ext cx="816299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8,520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35.64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B7A86242-8DDE-4A34-BC1E-B9E2D796B781}"/>
              </a:ext>
            </a:extLst>
          </p:cNvPr>
          <p:cNvSpPr/>
          <p:nvPr/>
        </p:nvSpPr>
        <p:spPr>
          <a:xfrm>
            <a:off x="2511795" y="3088900"/>
            <a:ext cx="898392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25,559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26.73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4F061926-374E-4FFF-9FAA-8FC9FE2C4B16}"/>
              </a:ext>
            </a:extLst>
          </p:cNvPr>
          <p:cNvSpPr/>
          <p:nvPr/>
        </p:nvSpPr>
        <p:spPr>
          <a:xfrm>
            <a:off x="2521741" y="3249326"/>
            <a:ext cx="900380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68,157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17.82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942ACD8A-69AB-4A7C-9C0D-FC7F17D5404E}"/>
              </a:ext>
            </a:extLst>
          </p:cNvPr>
          <p:cNvSpPr/>
          <p:nvPr/>
        </p:nvSpPr>
        <p:spPr>
          <a:xfrm>
            <a:off x="2500556" y="3390039"/>
            <a:ext cx="893993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136,315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8.91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D26548AA-41F5-41F4-988C-58F58981EE3A}"/>
              </a:ext>
            </a:extLst>
          </p:cNvPr>
          <p:cNvSpPr/>
          <p:nvPr/>
        </p:nvSpPr>
        <p:spPr>
          <a:xfrm>
            <a:off x="51214" y="2915869"/>
            <a:ext cx="482315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>
                <a:solidFill>
                  <a:schemeClr val="bg1"/>
                </a:solidFill>
              </a:rPr>
              <a:t>DEL EQUIPO</a:t>
            </a:r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C003C4CD-827B-4BD0-B246-7D4A78F38EA4}"/>
              </a:ext>
            </a:extLst>
          </p:cNvPr>
          <p:cNvSpPr/>
          <p:nvPr/>
        </p:nvSpPr>
        <p:spPr>
          <a:xfrm>
            <a:off x="39860" y="2820932"/>
            <a:ext cx="691161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>
                <a:solidFill>
                  <a:schemeClr val="bg1"/>
                </a:solidFill>
              </a:rPr>
              <a:t>RECOMENDACIÓN</a:t>
            </a:r>
          </a:p>
        </p:txBody>
      </p:sp>
      <p:sp>
        <p:nvSpPr>
          <p:cNvPr id="152" name="Recortar rectángulo de esquina sencilla 9">
            <a:extLst>
              <a:ext uri="{FF2B5EF4-FFF2-40B4-BE49-F238E27FC236}">
                <a16:creationId xmlns:a16="http://schemas.microsoft.com/office/drawing/2014/main" id="{60719C28-0347-4198-8B85-6B820D9F7F02}"/>
              </a:ext>
            </a:extLst>
          </p:cNvPr>
          <p:cNvSpPr/>
          <p:nvPr/>
        </p:nvSpPr>
        <p:spPr>
          <a:xfrm>
            <a:off x="3372200" y="1411115"/>
            <a:ext cx="812032" cy="10917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115.5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153" name="Recortar rectángulo de esquina sencilla 9">
            <a:extLst>
              <a:ext uri="{FF2B5EF4-FFF2-40B4-BE49-F238E27FC236}">
                <a16:creationId xmlns:a16="http://schemas.microsoft.com/office/drawing/2014/main" id="{1ABAE7CD-1EF1-4D62-96FA-F59712BE7552}"/>
              </a:ext>
            </a:extLst>
          </p:cNvPr>
          <p:cNvSpPr/>
          <p:nvPr/>
        </p:nvSpPr>
        <p:spPr>
          <a:xfrm>
            <a:off x="3376281" y="1822803"/>
            <a:ext cx="812032" cy="10917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57.75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154" name="Recortar rectángulo de esquina sencilla 9">
            <a:extLst>
              <a:ext uri="{FF2B5EF4-FFF2-40B4-BE49-F238E27FC236}">
                <a16:creationId xmlns:a16="http://schemas.microsoft.com/office/drawing/2014/main" id="{A39E6192-8FCC-417E-A4F2-99117EF2C93B}"/>
              </a:ext>
            </a:extLst>
          </p:cNvPr>
          <p:cNvSpPr/>
          <p:nvPr/>
        </p:nvSpPr>
        <p:spPr>
          <a:xfrm>
            <a:off x="3369297" y="903853"/>
            <a:ext cx="812032" cy="199581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2CF809A1-98B4-4B50-80E0-B6D061AF0067}"/>
              </a:ext>
            </a:extLst>
          </p:cNvPr>
          <p:cNvSpPr/>
          <p:nvPr/>
        </p:nvSpPr>
        <p:spPr>
          <a:xfrm>
            <a:off x="3366768" y="891140"/>
            <a:ext cx="803704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LIGHT</a:t>
            </a: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175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6" name="Recortar rectángulo de esquina sencilla 9">
            <a:extLst>
              <a:ext uri="{FF2B5EF4-FFF2-40B4-BE49-F238E27FC236}">
                <a16:creationId xmlns:a16="http://schemas.microsoft.com/office/drawing/2014/main" id="{C398D9C0-C0A2-4AFA-9E44-BED022E93385}"/>
              </a:ext>
            </a:extLst>
          </p:cNvPr>
          <p:cNvSpPr/>
          <p:nvPr/>
        </p:nvSpPr>
        <p:spPr>
          <a:xfrm>
            <a:off x="3378480" y="2144253"/>
            <a:ext cx="805091" cy="201302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612" b="1" i="1" dirty="0">
              <a:solidFill>
                <a:schemeClr val="bg1"/>
              </a:solidFill>
            </a:endParaRPr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4BF967CA-8558-4BB1-AFF1-397B91560C4B}"/>
              </a:ext>
            </a:extLst>
          </p:cNvPr>
          <p:cNvSpPr/>
          <p:nvPr/>
        </p:nvSpPr>
        <p:spPr>
          <a:xfrm>
            <a:off x="3502299" y="2104070"/>
            <a:ext cx="605076" cy="28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LIGHT</a:t>
            </a:r>
            <a:endParaRPr lang="es-PE" sz="612" b="1" i="1" dirty="0">
              <a:solidFill>
                <a:schemeClr val="bg1"/>
              </a:solidFill>
            </a:endParaRPr>
          </a:p>
          <a:p>
            <a:pPr algn="ctr"/>
            <a:r>
              <a:rPr lang="es-PE" sz="612" b="1" i="1" dirty="0" smtClean="0">
                <a:solidFill>
                  <a:schemeClr val="bg1"/>
                </a:solidFill>
              </a:rPr>
              <a:t>175 </a:t>
            </a:r>
            <a:r>
              <a:rPr lang="es-PE" sz="612" b="1" i="1" dirty="0" err="1">
                <a:solidFill>
                  <a:schemeClr val="bg1"/>
                </a:solidFill>
              </a:rPr>
              <a:t>ptos</a:t>
            </a:r>
            <a:r>
              <a:rPr lang="es-PE" sz="612" b="1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8" name="Recortar rectángulo de esquina sencilla 9">
            <a:extLst>
              <a:ext uri="{FF2B5EF4-FFF2-40B4-BE49-F238E27FC236}">
                <a16:creationId xmlns:a16="http://schemas.microsoft.com/office/drawing/2014/main" id="{E2F01026-3031-48C5-BE7D-58AEA719173D}"/>
              </a:ext>
            </a:extLst>
          </p:cNvPr>
          <p:cNvSpPr/>
          <p:nvPr/>
        </p:nvSpPr>
        <p:spPr>
          <a:xfrm>
            <a:off x="3367617" y="1956638"/>
            <a:ext cx="812032" cy="10917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S/. </a:t>
            </a:r>
            <a:r>
              <a:rPr lang="es-PE" sz="715" b="1" i="1" dirty="0" smtClean="0">
                <a:solidFill>
                  <a:schemeClr val="bg1"/>
                </a:solidFill>
              </a:rPr>
              <a:t>173.25</a:t>
            </a:r>
            <a:endParaRPr lang="es-PE" sz="715" b="1" i="1" dirty="0">
              <a:solidFill>
                <a:schemeClr val="bg1"/>
              </a:solidFill>
            </a:endParaRPr>
          </a:p>
        </p:txBody>
      </p:sp>
      <p:sp>
        <p:nvSpPr>
          <p:cNvPr id="160" name="Recortar rectángulo de esquina sencilla 9">
            <a:extLst>
              <a:ext uri="{FF2B5EF4-FFF2-40B4-BE49-F238E27FC236}">
                <a16:creationId xmlns:a16="http://schemas.microsoft.com/office/drawing/2014/main" id="{ECB7D700-C54F-4617-80E9-2FAD3EC0E644}"/>
              </a:ext>
            </a:extLst>
          </p:cNvPr>
          <p:cNvSpPr/>
          <p:nvPr/>
        </p:nvSpPr>
        <p:spPr>
          <a:xfrm>
            <a:off x="3369379" y="2617679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1" name="Recortar rectángulo de esquina sencilla 9">
            <a:extLst>
              <a:ext uri="{FF2B5EF4-FFF2-40B4-BE49-F238E27FC236}">
                <a16:creationId xmlns:a16="http://schemas.microsoft.com/office/drawing/2014/main" id="{ED6AAF41-1DDB-4354-A7D6-7CCF4B984202}"/>
              </a:ext>
            </a:extLst>
          </p:cNvPr>
          <p:cNvSpPr/>
          <p:nvPr/>
        </p:nvSpPr>
        <p:spPr>
          <a:xfrm>
            <a:off x="3369541" y="2775648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2" name="Recortar rectángulo de esquina sencilla 9">
            <a:extLst>
              <a:ext uri="{FF2B5EF4-FFF2-40B4-BE49-F238E27FC236}">
                <a16:creationId xmlns:a16="http://schemas.microsoft.com/office/drawing/2014/main" id="{6D4E4246-9677-49A5-9B0E-39D186759832}"/>
              </a:ext>
            </a:extLst>
          </p:cNvPr>
          <p:cNvSpPr/>
          <p:nvPr/>
        </p:nvSpPr>
        <p:spPr>
          <a:xfrm>
            <a:off x="3369380" y="2933619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3" name="Recortar rectángulo de esquina sencilla 9">
            <a:extLst>
              <a:ext uri="{FF2B5EF4-FFF2-40B4-BE49-F238E27FC236}">
                <a16:creationId xmlns:a16="http://schemas.microsoft.com/office/drawing/2014/main" id="{DE05B01A-3109-4F5C-81FC-D4B7182F9A1C}"/>
              </a:ext>
            </a:extLst>
          </p:cNvPr>
          <p:cNvSpPr/>
          <p:nvPr/>
        </p:nvSpPr>
        <p:spPr>
          <a:xfrm>
            <a:off x="3369542" y="3094188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4" name="Recortar rectángulo de esquina sencilla 9">
            <a:extLst>
              <a:ext uri="{FF2B5EF4-FFF2-40B4-BE49-F238E27FC236}">
                <a16:creationId xmlns:a16="http://schemas.microsoft.com/office/drawing/2014/main" id="{671ACE24-65FD-4FF3-9446-3848192AB810}"/>
              </a:ext>
            </a:extLst>
          </p:cNvPr>
          <p:cNvSpPr/>
          <p:nvPr/>
        </p:nvSpPr>
        <p:spPr>
          <a:xfrm>
            <a:off x="3373636" y="3253535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5" name="Recortar rectángulo de esquina sencilla 9">
            <a:extLst>
              <a:ext uri="{FF2B5EF4-FFF2-40B4-BE49-F238E27FC236}">
                <a16:creationId xmlns:a16="http://schemas.microsoft.com/office/drawing/2014/main" id="{7E279C7E-23D6-46E0-9DE0-51D4577534B9}"/>
              </a:ext>
            </a:extLst>
          </p:cNvPr>
          <p:cNvSpPr/>
          <p:nvPr/>
        </p:nvSpPr>
        <p:spPr>
          <a:xfrm>
            <a:off x="3369543" y="3411999"/>
            <a:ext cx="814190" cy="145514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73A80047-B53B-478F-BCC5-66DB773751F6}"/>
              </a:ext>
            </a:extLst>
          </p:cNvPr>
          <p:cNvSpPr/>
          <p:nvPr/>
        </p:nvSpPr>
        <p:spPr>
          <a:xfrm>
            <a:off x="3365455" y="3554291"/>
            <a:ext cx="814190" cy="1507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87" dirty="0"/>
              <a:t>S/. 162,333</a:t>
            </a:r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2339E65B-886D-4D12-923B-1F8DC0D92328}"/>
              </a:ext>
            </a:extLst>
          </p:cNvPr>
          <p:cNvSpPr/>
          <p:nvPr/>
        </p:nvSpPr>
        <p:spPr>
          <a:xfrm>
            <a:off x="4271211" y="2588355"/>
            <a:ext cx="75421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886  </a:t>
            </a:r>
            <a:r>
              <a:rPr lang="es-PE" sz="434" b="1" dirty="0">
                <a:solidFill>
                  <a:schemeClr val="bg1"/>
                </a:solidFill>
              </a:rPr>
              <a:t>S</a:t>
            </a:r>
            <a:r>
              <a:rPr lang="es-PE" sz="434" b="1" dirty="0" smtClean="0">
                <a:solidFill>
                  <a:schemeClr val="bg1"/>
                </a:solidFill>
              </a:rPr>
              <a:t>/. 28.05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B04F8EC6-3397-454B-9D7E-921F43AECF38}"/>
              </a:ext>
            </a:extLst>
          </p:cNvPr>
          <p:cNvSpPr/>
          <p:nvPr/>
        </p:nvSpPr>
        <p:spPr>
          <a:xfrm>
            <a:off x="3264832" y="2770344"/>
            <a:ext cx="953128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1,773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28.87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B08C607C-CC20-4BC5-804B-75A7E6DB914B}"/>
              </a:ext>
            </a:extLst>
          </p:cNvPr>
          <p:cNvSpPr/>
          <p:nvPr/>
        </p:nvSpPr>
        <p:spPr>
          <a:xfrm>
            <a:off x="3403084" y="2934705"/>
            <a:ext cx="826302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5,673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23.10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DFE70B5B-435D-44D6-B968-C7E61C088F9C}"/>
              </a:ext>
            </a:extLst>
          </p:cNvPr>
          <p:cNvSpPr/>
          <p:nvPr/>
        </p:nvSpPr>
        <p:spPr>
          <a:xfrm>
            <a:off x="3334617" y="3095567"/>
            <a:ext cx="906658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17,019 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17.32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FDFC1160-7EEE-49A6-8C0A-2C5C33E81A15}"/>
              </a:ext>
            </a:extLst>
          </p:cNvPr>
          <p:cNvSpPr/>
          <p:nvPr/>
        </p:nvSpPr>
        <p:spPr>
          <a:xfrm>
            <a:off x="3323301" y="3255993"/>
            <a:ext cx="900380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45,384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11.55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BCCDAEE7-1AEE-41FE-8FD8-D90E1E6B95A9}"/>
              </a:ext>
            </a:extLst>
          </p:cNvPr>
          <p:cNvSpPr/>
          <p:nvPr/>
        </p:nvSpPr>
        <p:spPr>
          <a:xfrm>
            <a:off x="3328695" y="3396707"/>
            <a:ext cx="893993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90,767  </a:t>
            </a:r>
            <a:r>
              <a:rPr lang="es-PE" sz="434" b="1" dirty="0">
                <a:solidFill>
                  <a:schemeClr val="bg1"/>
                </a:solidFill>
              </a:rPr>
              <a:t>S/. </a:t>
            </a:r>
            <a:r>
              <a:rPr lang="es-PE" sz="434" b="1" dirty="0" smtClean="0">
                <a:solidFill>
                  <a:schemeClr val="bg1"/>
                </a:solidFill>
              </a:rPr>
              <a:t>5.77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  <p:pic>
        <p:nvPicPr>
          <p:cNvPr id="173" name="Picture 6" descr="Resultado de imagen para logo persona png">
            <a:extLst>
              <a:ext uri="{FF2B5EF4-FFF2-40B4-BE49-F238E27FC236}">
                <a16:creationId xmlns:a16="http://schemas.microsoft.com/office/drawing/2014/main" id="{96F02FC8-0DF7-4845-86DA-8EC95A9D8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09" y="464415"/>
            <a:ext cx="418202" cy="422444"/>
          </a:xfrm>
          <a:prstGeom prst="ellipse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Rectángulo 174">
            <a:extLst>
              <a:ext uri="{FF2B5EF4-FFF2-40B4-BE49-F238E27FC236}">
                <a16:creationId xmlns:a16="http://schemas.microsoft.com/office/drawing/2014/main" id="{94F16601-B15E-4C8C-AFE0-97FCB76EF7CC}"/>
              </a:ext>
            </a:extLst>
          </p:cNvPr>
          <p:cNvSpPr/>
          <p:nvPr/>
        </p:nvSpPr>
        <p:spPr>
          <a:xfrm>
            <a:off x="103369" y="3789707"/>
            <a:ext cx="4405888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spc="-20" dirty="0" smtClean="0">
                <a:solidFill>
                  <a:srgbClr val="FF0000"/>
                </a:solidFill>
                <a:latin typeface="Arial"/>
                <a:cs typeface="Arial"/>
              </a:rPr>
              <a:t>* AGENTES INDEPENDIENTES: APLICAN </a:t>
            </a:r>
            <a:r>
              <a:rPr lang="es-PE" sz="510" spc="-20" dirty="0">
                <a:solidFill>
                  <a:srgbClr val="FF0000"/>
                </a:solidFill>
                <a:latin typeface="Arial"/>
                <a:cs typeface="Arial"/>
              </a:rPr>
              <a:t>AL BONO 1° A L 100% Y AL BONO 3° AL 50%</a:t>
            </a:r>
            <a:endParaRPr lang="es-PE" sz="510" dirty="0">
              <a:solidFill>
                <a:srgbClr val="FF0000"/>
              </a:solidFill>
            </a:endParaRPr>
          </a:p>
        </p:txBody>
      </p:sp>
      <p:sp>
        <p:nvSpPr>
          <p:cNvPr id="176" name="Rectángulo 175"/>
          <p:cNvSpPr/>
          <p:nvPr/>
        </p:nvSpPr>
        <p:spPr>
          <a:xfrm>
            <a:off x="1154830" y="2434577"/>
            <a:ext cx="54534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% Incentivo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77" name="Rectángulo 176"/>
          <p:cNvSpPr/>
          <p:nvPr/>
        </p:nvSpPr>
        <p:spPr>
          <a:xfrm>
            <a:off x="1157787" y="1650796"/>
            <a:ext cx="54534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% Incentivo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78" name="Rectángulo 177"/>
          <p:cNvSpPr/>
          <p:nvPr/>
        </p:nvSpPr>
        <p:spPr>
          <a:xfrm>
            <a:off x="1148376" y="1230989"/>
            <a:ext cx="54534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% Incentivo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79" name="Rectángulo 178"/>
          <p:cNvSpPr/>
          <p:nvPr/>
        </p:nvSpPr>
        <p:spPr>
          <a:xfrm>
            <a:off x="642849" y="2549795"/>
            <a:ext cx="27122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2°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3°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4°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5°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6°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7°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796627" y="2566217"/>
            <a:ext cx="466794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16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64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256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1,024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4,096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16,384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181" name="Rectángulo 180"/>
          <p:cNvSpPr/>
          <p:nvPr/>
        </p:nvSpPr>
        <p:spPr>
          <a:xfrm>
            <a:off x="810495" y="2419150"/>
            <a:ext cx="4363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# Socios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2" name="Rectángulo 181"/>
          <p:cNvSpPr/>
          <p:nvPr/>
        </p:nvSpPr>
        <p:spPr>
          <a:xfrm>
            <a:off x="823593" y="1636707"/>
            <a:ext cx="4363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# Socios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3" name="Rectángulo 182"/>
          <p:cNvSpPr/>
          <p:nvPr/>
        </p:nvSpPr>
        <p:spPr>
          <a:xfrm>
            <a:off x="819747" y="1231115"/>
            <a:ext cx="43633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smtClean="0">
                <a:solidFill>
                  <a:schemeClr val="bg1"/>
                </a:solidFill>
              </a:rPr>
              <a:t># Socios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635064" y="1234815"/>
            <a:ext cx="2696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err="1" smtClean="0">
                <a:solidFill>
                  <a:schemeClr val="bg1"/>
                </a:solidFill>
              </a:rPr>
              <a:t>Nv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5" name="Rectángulo 184"/>
          <p:cNvSpPr/>
          <p:nvPr/>
        </p:nvSpPr>
        <p:spPr>
          <a:xfrm>
            <a:off x="644358" y="1647740"/>
            <a:ext cx="2696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err="1" smtClean="0">
                <a:solidFill>
                  <a:schemeClr val="bg1"/>
                </a:solidFill>
              </a:rPr>
              <a:t>Nv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6" name="Rectángulo 185"/>
          <p:cNvSpPr/>
          <p:nvPr/>
        </p:nvSpPr>
        <p:spPr>
          <a:xfrm>
            <a:off x="638643" y="2428190"/>
            <a:ext cx="26962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dirty="0" err="1" smtClean="0">
                <a:solidFill>
                  <a:schemeClr val="bg1"/>
                </a:solidFill>
              </a:rPr>
              <a:t>Nv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187" name="Rectángulo 186"/>
          <p:cNvSpPr/>
          <p:nvPr/>
        </p:nvSpPr>
        <p:spPr>
          <a:xfrm>
            <a:off x="635570" y="1339913"/>
            <a:ext cx="2712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1°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651627" y="1755138"/>
            <a:ext cx="2712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1°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2339E65B-886D-4D12-923B-1F8DC0D92328}"/>
              </a:ext>
            </a:extLst>
          </p:cNvPr>
          <p:cNvSpPr/>
          <p:nvPr/>
        </p:nvSpPr>
        <p:spPr>
          <a:xfrm>
            <a:off x="3464231" y="2605857"/>
            <a:ext cx="754217" cy="18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S/. 886  </a:t>
            </a:r>
            <a:r>
              <a:rPr lang="es-PE" sz="434" b="1" dirty="0">
                <a:solidFill>
                  <a:schemeClr val="bg1"/>
                </a:solidFill>
              </a:rPr>
              <a:t>S</a:t>
            </a:r>
            <a:r>
              <a:rPr lang="es-PE" sz="434" b="1" dirty="0" smtClean="0">
                <a:solidFill>
                  <a:schemeClr val="bg1"/>
                </a:solidFill>
              </a:rPr>
              <a:t>/. 57.75  </a:t>
            </a:r>
            <a:r>
              <a:rPr lang="es-PE" sz="434" b="1" dirty="0">
                <a:solidFill>
                  <a:schemeClr val="bg1"/>
                </a:solidFill>
              </a:rPr>
              <a:t>c/u</a:t>
            </a:r>
          </a:p>
        </p:txBody>
      </p:sp>
    </p:spTree>
    <p:extLst>
      <p:ext uri="{BB962C8B-B14F-4D97-AF65-F5344CB8AC3E}">
        <p14:creationId xmlns:p14="http://schemas.microsoft.com/office/powerpoint/2010/main" val="33125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ángulo 199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4030774" y="285781"/>
            <a:ext cx="327133" cy="1702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3718976" y="278047"/>
            <a:ext cx="327133" cy="1702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3387719" y="275931"/>
            <a:ext cx="327133" cy="1702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3075921" y="272701"/>
            <a:ext cx="327133" cy="1702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247" name="Rectángulo 246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569911" y="207962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571175" y="191633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576490" y="175619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580398" y="160243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51" name="Rectángulo 250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1573828" y="47727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26" name="Rectángulo redondeado 58">
            <a:extLst>
              <a:ext uri="{FF2B5EF4-FFF2-40B4-BE49-F238E27FC236}">
                <a16:creationId xmlns:a16="http://schemas.microsoft.com/office/drawing/2014/main" id="{51E181B9-3940-400F-9B84-820B0E7CD7BD}"/>
              </a:ext>
            </a:extLst>
          </p:cNvPr>
          <p:cNvSpPr/>
          <p:nvPr/>
        </p:nvSpPr>
        <p:spPr>
          <a:xfrm>
            <a:off x="716083" y="1462011"/>
            <a:ext cx="808859" cy="12735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2" name="CuadroTexto 241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681348" y="1594484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87D1A96E-5DEB-48B8-B8E5-42217D5291E3}"/>
              </a:ext>
            </a:extLst>
          </p:cNvPr>
          <p:cNvSpPr/>
          <p:nvPr/>
        </p:nvSpPr>
        <p:spPr>
          <a:xfrm>
            <a:off x="4198919" y="1726377"/>
            <a:ext cx="841193" cy="914100"/>
          </a:xfrm>
          <a:custGeom>
            <a:avLst/>
            <a:gdLst/>
            <a:ahLst/>
            <a:cxnLst/>
            <a:rect l="l" t="t" r="r" b="b"/>
            <a:pathLst>
              <a:path w="1648459" h="1791335">
                <a:moveTo>
                  <a:pt x="940879" y="0"/>
                </a:moveTo>
                <a:lnTo>
                  <a:pt x="0" y="683615"/>
                </a:lnTo>
                <a:lnTo>
                  <a:pt x="358825" y="1790496"/>
                </a:lnTo>
                <a:lnTo>
                  <a:pt x="1521485" y="1790966"/>
                </a:lnTo>
                <a:lnTo>
                  <a:pt x="1648231" y="1401076"/>
                </a:lnTo>
                <a:lnTo>
                  <a:pt x="1648231" y="514822"/>
                </a:lnTo>
                <a:lnTo>
                  <a:pt x="940879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52">
            <a:extLst>
              <a:ext uri="{FF2B5EF4-FFF2-40B4-BE49-F238E27FC236}">
                <a16:creationId xmlns:a16="http://schemas.microsoft.com/office/drawing/2014/main" id="{63F07EE7-F804-4344-B443-B92986AD8E75}"/>
              </a:ext>
            </a:extLst>
          </p:cNvPr>
          <p:cNvSpPr/>
          <p:nvPr/>
        </p:nvSpPr>
        <p:spPr>
          <a:xfrm>
            <a:off x="4378929" y="853315"/>
            <a:ext cx="661354" cy="1182401"/>
          </a:xfrm>
          <a:custGeom>
            <a:avLst/>
            <a:gdLst/>
            <a:ahLst/>
            <a:cxnLst/>
            <a:rect l="l" t="t" r="r" b="b"/>
            <a:pathLst>
              <a:path w="1296034" h="2317115">
                <a:moveTo>
                  <a:pt x="1295476" y="0"/>
                </a:moveTo>
                <a:lnTo>
                  <a:pt x="0" y="857095"/>
                </a:lnTo>
                <a:lnTo>
                  <a:pt x="519544" y="2316325"/>
                </a:lnTo>
                <a:lnTo>
                  <a:pt x="1295476" y="2316642"/>
                </a:lnTo>
                <a:lnTo>
                  <a:pt x="1295476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17" name="object 55">
            <a:extLst>
              <a:ext uri="{FF2B5EF4-FFF2-40B4-BE49-F238E27FC236}">
                <a16:creationId xmlns:a16="http://schemas.microsoft.com/office/drawing/2014/main" id="{F2B855DA-3F52-437C-B86B-662EC1DE86C8}"/>
              </a:ext>
            </a:extLst>
          </p:cNvPr>
          <p:cNvSpPr/>
          <p:nvPr/>
        </p:nvSpPr>
        <p:spPr>
          <a:xfrm>
            <a:off x="4329760" y="341842"/>
            <a:ext cx="710282" cy="905999"/>
          </a:xfrm>
          <a:custGeom>
            <a:avLst/>
            <a:gdLst/>
            <a:ahLst/>
            <a:cxnLst/>
            <a:rect l="l" t="t" r="r" b="b"/>
            <a:pathLst>
              <a:path w="1391920" h="1775460">
                <a:moveTo>
                  <a:pt x="932675" y="0"/>
                </a:moveTo>
                <a:lnTo>
                  <a:pt x="0" y="677659"/>
                </a:lnTo>
                <a:lnTo>
                  <a:pt x="355701" y="1774875"/>
                </a:lnTo>
                <a:lnTo>
                  <a:pt x="1391831" y="1775298"/>
                </a:lnTo>
                <a:lnTo>
                  <a:pt x="1391831" y="334180"/>
                </a:lnTo>
                <a:lnTo>
                  <a:pt x="932675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" name="object 57">
            <a:extLst>
              <a:ext uri="{FF2B5EF4-FFF2-40B4-BE49-F238E27FC236}">
                <a16:creationId xmlns:a16="http://schemas.microsoft.com/office/drawing/2014/main" id="{B64AE658-6815-4A48-8C46-668D16252719}"/>
              </a:ext>
            </a:extLst>
          </p:cNvPr>
          <p:cNvSpPr/>
          <p:nvPr/>
        </p:nvSpPr>
        <p:spPr>
          <a:xfrm>
            <a:off x="4688483" y="2"/>
            <a:ext cx="351578" cy="878456"/>
          </a:xfrm>
          <a:custGeom>
            <a:avLst/>
            <a:gdLst/>
            <a:ahLst/>
            <a:cxnLst/>
            <a:rect l="l" t="t" r="r" b="b"/>
            <a:pathLst>
              <a:path w="688975" h="1721485">
                <a:moveTo>
                  <a:pt x="688848" y="0"/>
                </a:moveTo>
                <a:lnTo>
                  <a:pt x="547706" y="0"/>
                </a:lnTo>
                <a:lnTo>
                  <a:pt x="0" y="397941"/>
                </a:lnTo>
                <a:lnTo>
                  <a:pt x="428866" y="1720850"/>
                </a:lnTo>
                <a:lnTo>
                  <a:pt x="688848" y="1720954"/>
                </a:lnTo>
                <a:lnTo>
                  <a:pt x="688848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2" name="object 53">
            <a:extLst>
              <a:ext uri="{FF2B5EF4-FFF2-40B4-BE49-F238E27FC236}">
                <a16:creationId xmlns:a16="http://schemas.microsoft.com/office/drawing/2014/main" id="{F95D5B3A-C7A1-469E-87B7-25C34CAF2B6A}"/>
              </a:ext>
            </a:extLst>
          </p:cNvPr>
          <p:cNvSpPr/>
          <p:nvPr/>
        </p:nvSpPr>
        <p:spPr>
          <a:xfrm>
            <a:off x="4252593" y="3168739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3" name="object 53">
            <a:extLst>
              <a:ext uri="{FF2B5EF4-FFF2-40B4-BE49-F238E27FC236}">
                <a16:creationId xmlns:a16="http://schemas.microsoft.com/office/drawing/2014/main" id="{463A31F8-6FB2-44FA-859A-7637D064B2BA}"/>
              </a:ext>
            </a:extLst>
          </p:cNvPr>
          <p:cNvSpPr/>
          <p:nvPr/>
        </p:nvSpPr>
        <p:spPr>
          <a:xfrm>
            <a:off x="4252593" y="3067428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83117CE-3128-4FA4-A387-BC38B4AE67D2}"/>
              </a:ext>
            </a:extLst>
          </p:cNvPr>
          <p:cNvSpPr/>
          <p:nvPr/>
        </p:nvSpPr>
        <p:spPr>
          <a:xfrm>
            <a:off x="161511" y="49307"/>
            <a:ext cx="1300228" cy="249427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r>
              <a:rPr lang="es-PE" sz="1021" dirty="0">
                <a:solidFill>
                  <a:schemeClr val="bg1"/>
                </a:solidFill>
              </a:rPr>
              <a:t>BONO </a:t>
            </a:r>
            <a:r>
              <a:rPr lang="es-PE" sz="1021" dirty="0" smtClean="0">
                <a:solidFill>
                  <a:schemeClr val="bg1"/>
                </a:solidFill>
              </a:rPr>
              <a:t>RESIDUAL</a:t>
            </a:r>
            <a:endParaRPr lang="es-PE" sz="1021" dirty="0">
              <a:solidFill>
                <a:schemeClr val="bg1"/>
              </a:solidFill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AA61BE6-6C44-42C8-B576-14521F592E5E}"/>
              </a:ext>
            </a:extLst>
          </p:cNvPr>
          <p:cNvSpPr/>
          <p:nvPr/>
        </p:nvSpPr>
        <p:spPr>
          <a:xfrm>
            <a:off x="146912" y="520802"/>
            <a:ext cx="560042" cy="1701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15" dirty="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015A4312-746E-4CD6-AE2E-B515234DE0CB}"/>
              </a:ext>
            </a:extLst>
          </p:cNvPr>
          <p:cNvSpPr/>
          <p:nvPr/>
        </p:nvSpPr>
        <p:spPr>
          <a:xfrm>
            <a:off x="1903032" y="649776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$ 10.25               </a:t>
            </a:r>
            <a:endParaRPr lang="es-PE" sz="715" dirty="0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1573516" y="649782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1573128" y="82500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1573917" y="970385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1576833" y="1117919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1576828" y="128735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1579219" y="1443874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3" name="Recortar rectángulo de esquina sencilla 9">
            <a:extLst>
              <a:ext uri="{FF2B5EF4-FFF2-40B4-BE49-F238E27FC236}">
                <a16:creationId xmlns:a16="http://schemas.microsoft.com/office/drawing/2014/main" id="{FE498F58-58CF-4233-AF7C-C6C77C5F0A46}"/>
              </a:ext>
            </a:extLst>
          </p:cNvPr>
          <p:cNvSpPr/>
          <p:nvPr/>
        </p:nvSpPr>
        <p:spPr>
          <a:xfrm>
            <a:off x="2408411" y="650510"/>
            <a:ext cx="646110" cy="15714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dirty="0">
              <a:solidFill>
                <a:schemeClr val="bg1"/>
              </a:solidFill>
            </a:endParaRPr>
          </a:p>
        </p:txBody>
      </p:sp>
      <p:sp>
        <p:nvSpPr>
          <p:cNvPr id="86" name="Recortar rectángulo de esquina sencilla 9">
            <a:extLst>
              <a:ext uri="{FF2B5EF4-FFF2-40B4-BE49-F238E27FC236}">
                <a16:creationId xmlns:a16="http://schemas.microsoft.com/office/drawing/2014/main" id="{6025370A-411D-4D8E-B2D9-D3582409E27A}"/>
              </a:ext>
            </a:extLst>
          </p:cNvPr>
          <p:cNvSpPr/>
          <p:nvPr/>
        </p:nvSpPr>
        <p:spPr>
          <a:xfrm>
            <a:off x="2409597" y="818132"/>
            <a:ext cx="64611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88" name="Recortar rectángulo de esquina sencilla 9">
            <a:extLst>
              <a:ext uri="{FF2B5EF4-FFF2-40B4-BE49-F238E27FC236}">
                <a16:creationId xmlns:a16="http://schemas.microsoft.com/office/drawing/2014/main" id="{FC3AE75E-A9D4-4169-A9BE-E6F659B03ACA}"/>
              </a:ext>
            </a:extLst>
          </p:cNvPr>
          <p:cNvSpPr/>
          <p:nvPr/>
        </p:nvSpPr>
        <p:spPr>
          <a:xfrm>
            <a:off x="2410450" y="976101"/>
            <a:ext cx="64611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1" name="Recortar rectángulo de esquina sencilla 9">
            <a:extLst>
              <a:ext uri="{FF2B5EF4-FFF2-40B4-BE49-F238E27FC236}">
                <a16:creationId xmlns:a16="http://schemas.microsoft.com/office/drawing/2014/main" id="{6252C073-25B7-4F1D-94CF-19E823CDB183}"/>
              </a:ext>
            </a:extLst>
          </p:cNvPr>
          <p:cNvSpPr/>
          <p:nvPr/>
        </p:nvSpPr>
        <p:spPr>
          <a:xfrm>
            <a:off x="2409598" y="1134072"/>
            <a:ext cx="64611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4" name="Recortar rectángulo de esquina sencilla 9">
            <a:extLst>
              <a:ext uri="{FF2B5EF4-FFF2-40B4-BE49-F238E27FC236}">
                <a16:creationId xmlns:a16="http://schemas.microsoft.com/office/drawing/2014/main" id="{19273628-B99D-497F-85F7-20511740F35C}"/>
              </a:ext>
            </a:extLst>
          </p:cNvPr>
          <p:cNvSpPr/>
          <p:nvPr/>
        </p:nvSpPr>
        <p:spPr>
          <a:xfrm>
            <a:off x="2413690" y="1294641"/>
            <a:ext cx="64611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97" name="Recortar rectángulo de esquina sencilla 9">
            <a:extLst>
              <a:ext uri="{FF2B5EF4-FFF2-40B4-BE49-F238E27FC236}">
                <a16:creationId xmlns:a16="http://schemas.microsoft.com/office/drawing/2014/main" id="{E764C406-5376-49F4-A66A-E81ACE4DC6A0}"/>
              </a:ext>
            </a:extLst>
          </p:cNvPr>
          <p:cNvSpPr/>
          <p:nvPr/>
        </p:nvSpPr>
        <p:spPr>
          <a:xfrm>
            <a:off x="2411304" y="1453988"/>
            <a:ext cx="646110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00" name="Recortar rectángulo de esquina sencilla 9">
            <a:extLst>
              <a:ext uri="{FF2B5EF4-FFF2-40B4-BE49-F238E27FC236}">
                <a16:creationId xmlns:a16="http://schemas.microsoft.com/office/drawing/2014/main" id="{452C7B3F-B383-4046-8EF2-045C2E2F5C84}"/>
              </a:ext>
            </a:extLst>
          </p:cNvPr>
          <p:cNvSpPr/>
          <p:nvPr/>
        </p:nvSpPr>
        <p:spPr>
          <a:xfrm>
            <a:off x="2413693" y="1612453"/>
            <a:ext cx="643876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E581E1FF-28FF-46F1-8FAF-32FB8A3917D5}"/>
              </a:ext>
            </a:extLst>
          </p:cNvPr>
          <p:cNvSpPr/>
          <p:nvPr/>
        </p:nvSpPr>
        <p:spPr>
          <a:xfrm>
            <a:off x="1900264" y="818642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$ 10.00</a:t>
            </a:r>
            <a:endParaRPr lang="es-PE" sz="715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992C5EF9-B046-4C8D-8AEC-5E963FCB2634}"/>
              </a:ext>
            </a:extLst>
          </p:cNvPr>
          <p:cNvSpPr/>
          <p:nvPr/>
        </p:nvSpPr>
        <p:spPr>
          <a:xfrm>
            <a:off x="1899617" y="967092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$ 9.75               </a:t>
            </a:r>
            <a:endParaRPr lang="es-PE" sz="715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95D57E19-069E-41EC-8543-F1F6E8A86D4C}"/>
              </a:ext>
            </a:extLst>
          </p:cNvPr>
          <p:cNvSpPr/>
          <p:nvPr/>
        </p:nvSpPr>
        <p:spPr>
          <a:xfrm>
            <a:off x="1896850" y="1119975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$ 9.50               </a:t>
            </a:r>
            <a:endParaRPr lang="es-PE" sz="715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A57F15AF-A597-43A4-982D-3DE355B3D07F}"/>
              </a:ext>
            </a:extLst>
          </p:cNvPr>
          <p:cNvSpPr/>
          <p:nvPr/>
        </p:nvSpPr>
        <p:spPr>
          <a:xfrm>
            <a:off x="1899610" y="1287101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$ 9.25</a:t>
            </a:r>
            <a:endParaRPr lang="es-PE" sz="715" dirty="0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83C6F96F-64CC-4406-975D-125AA2965672}"/>
              </a:ext>
            </a:extLst>
          </p:cNvPr>
          <p:cNvSpPr/>
          <p:nvPr/>
        </p:nvSpPr>
        <p:spPr>
          <a:xfrm>
            <a:off x="1896842" y="1442582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$ 9.00               </a:t>
            </a:r>
            <a:endParaRPr lang="es-PE" sz="715" dirty="0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EB098117-5A5F-4879-A596-C6DBB9CE9C5C}"/>
              </a:ext>
            </a:extLst>
          </p:cNvPr>
          <p:cNvSpPr/>
          <p:nvPr/>
        </p:nvSpPr>
        <p:spPr>
          <a:xfrm>
            <a:off x="1896196" y="1598492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$ 8.75               </a:t>
            </a:r>
            <a:endParaRPr lang="es-PE" sz="715" dirty="0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0A304E94-BA9F-413A-BD02-71DC8AC4B4D5}"/>
              </a:ext>
            </a:extLst>
          </p:cNvPr>
          <p:cNvSpPr/>
          <p:nvPr/>
        </p:nvSpPr>
        <p:spPr>
          <a:xfrm>
            <a:off x="89824" y="1064174"/>
            <a:ext cx="591404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10" b="1" i="1" dirty="0">
                <a:solidFill>
                  <a:schemeClr val="bg1"/>
                </a:solidFill>
              </a:rPr>
              <a:t>RESIDUAL *</a:t>
            </a: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1903846" y="319134"/>
            <a:ext cx="474939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00" dirty="0" smtClean="0"/>
              <a:t>Incentivo</a:t>
            </a:r>
            <a:endParaRPr lang="es-PE" sz="500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F4533C8C-273D-4BFA-92AD-DDF18DC7A882}"/>
              </a:ext>
            </a:extLst>
          </p:cNvPr>
          <p:cNvSpPr/>
          <p:nvPr/>
        </p:nvSpPr>
        <p:spPr>
          <a:xfrm>
            <a:off x="1574438" y="-3570"/>
            <a:ext cx="2538091" cy="30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/>
              <a:t>¡¡GANA POR </a:t>
            </a:r>
            <a:r>
              <a:rPr lang="es-PE" sz="561" b="1" i="1" spc="127" dirty="0">
                <a:solidFill>
                  <a:srgbClr val="FF0000"/>
                </a:solidFill>
              </a:rPr>
              <a:t>TODOS LOS PAGOS DE </a:t>
            </a:r>
            <a:r>
              <a:rPr lang="es-PE" sz="561" b="1" i="1" spc="127" dirty="0" smtClean="0">
                <a:solidFill>
                  <a:srgbClr val="FF0000"/>
                </a:solidFill>
              </a:rPr>
              <a:t>FRACCIONAMIENTO</a:t>
            </a:r>
            <a:r>
              <a:rPr lang="es-PE" sz="561" b="1" i="1" spc="127" dirty="0" smtClean="0"/>
              <a:t> </a:t>
            </a:r>
            <a:r>
              <a:rPr lang="es-PE" sz="561" b="1" i="1" spc="127" dirty="0"/>
              <a:t>DE </a:t>
            </a:r>
            <a:r>
              <a:rPr lang="es-PE" sz="561" b="1" i="1" spc="127" dirty="0" smtClean="0"/>
              <a:t>TU RED </a:t>
            </a:r>
            <a:r>
              <a:rPr lang="es-PE" sz="800" b="1" i="1" u="sng" spc="127" dirty="0" smtClean="0"/>
              <a:t>INFINITAMENTE</a:t>
            </a:r>
            <a:endParaRPr lang="es-PE" sz="800" b="1" i="1" u="sng" spc="127" dirty="0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2F8AFBA8-130F-40C3-9E06-C4D9E96B5C1A}"/>
              </a:ext>
            </a:extLst>
          </p:cNvPr>
          <p:cNvSpPr/>
          <p:nvPr/>
        </p:nvSpPr>
        <p:spPr>
          <a:xfrm>
            <a:off x="1864444" y="2774436"/>
            <a:ext cx="557856" cy="21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67" b="1" i="1" dirty="0" smtClean="0">
                <a:solidFill>
                  <a:schemeClr val="bg1"/>
                </a:solidFill>
              </a:rPr>
              <a:t>3° </a:t>
            </a:r>
            <a:r>
              <a:rPr lang="es-PE" sz="767" b="1" i="1" dirty="0">
                <a:solidFill>
                  <a:schemeClr val="bg1"/>
                </a:solidFill>
              </a:rPr>
              <a:t>BONO</a:t>
            </a:r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6C801E6D-8B8C-4B3A-990D-C88C7B7947E3}"/>
              </a:ext>
            </a:extLst>
          </p:cNvPr>
          <p:cNvSpPr/>
          <p:nvPr/>
        </p:nvSpPr>
        <p:spPr>
          <a:xfrm>
            <a:off x="1867918" y="2966193"/>
            <a:ext cx="557856" cy="21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67" b="1" i="1" dirty="0" smtClean="0">
                <a:solidFill>
                  <a:schemeClr val="bg1"/>
                </a:solidFill>
              </a:rPr>
              <a:t>4° </a:t>
            </a:r>
            <a:r>
              <a:rPr lang="es-PE" sz="767" b="1" i="1" dirty="0">
                <a:solidFill>
                  <a:schemeClr val="bg1"/>
                </a:solidFill>
              </a:rPr>
              <a:t>BONO</a:t>
            </a:r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6987BFC-7A3F-45B1-9230-4132846D4D9A}"/>
              </a:ext>
            </a:extLst>
          </p:cNvPr>
          <p:cNvSpPr/>
          <p:nvPr/>
        </p:nvSpPr>
        <p:spPr>
          <a:xfrm>
            <a:off x="1857522" y="3111107"/>
            <a:ext cx="630158" cy="16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50" b="1" i="1" dirty="0" smtClean="0">
                <a:solidFill>
                  <a:schemeClr val="bg1"/>
                </a:solidFill>
              </a:rPr>
              <a:t>AUTO</a:t>
            </a:r>
            <a:endParaRPr lang="es-PE" sz="450" b="1" i="1" dirty="0">
              <a:solidFill>
                <a:schemeClr val="bg1"/>
              </a:solidFill>
            </a:endParaRPr>
          </a:p>
        </p:txBody>
      </p:sp>
      <p:sp>
        <p:nvSpPr>
          <p:cNvPr id="138" name="object 53">
            <a:extLst>
              <a:ext uri="{FF2B5EF4-FFF2-40B4-BE49-F238E27FC236}">
                <a16:creationId xmlns:a16="http://schemas.microsoft.com/office/drawing/2014/main" id="{349D8719-ACD7-49E7-B93B-5D30020F7C9C}"/>
              </a:ext>
            </a:extLst>
          </p:cNvPr>
          <p:cNvSpPr/>
          <p:nvPr/>
        </p:nvSpPr>
        <p:spPr>
          <a:xfrm>
            <a:off x="4252593" y="3159214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9" name="object 53">
            <a:extLst>
              <a:ext uri="{FF2B5EF4-FFF2-40B4-BE49-F238E27FC236}">
                <a16:creationId xmlns:a16="http://schemas.microsoft.com/office/drawing/2014/main" id="{2730CC28-EBD8-4E62-98F3-6ED78DD8236E}"/>
              </a:ext>
            </a:extLst>
          </p:cNvPr>
          <p:cNvSpPr/>
          <p:nvPr/>
        </p:nvSpPr>
        <p:spPr>
          <a:xfrm>
            <a:off x="4262506" y="3145843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53A61D45-0F6B-42BA-97EE-BAA78ED9D204}"/>
              </a:ext>
            </a:extLst>
          </p:cNvPr>
          <p:cNvSpPr/>
          <p:nvPr/>
        </p:nvSpPr>
        <p:spPr>
          <a:xfrm>
            <a:off x="4741882" y="3086523"/>
            <a:ext cx="298112" cy="826287"/>
          </a:xfrm>
          <a:custGeom>
            <a:avLst/>
            <a:gdLst/>
            <a:ahLst/>
            <a:cxnLst/>
            <a:rect l="l" t="t" r="r" b="b"/>
            <a:pathLst>
              <a:path w="584200" h="1619250">
                <a:moveTo>
                  <a:pt x="584174" y="0"/>
                </a:moveTo>
                <a:lnTo>
                  <a:pt x="0" y="424449"/>
                </a:lnTo>
                <a:lnTo>
                  <a:pt x="387197" y="1618844"/>
                </a:lnTo>
                <a:lnTo>
                  <a:pt x="584174" y="1618924"/>
                </a:lnTo>
                <a:lnTo>
                  <a:pt x="584174" y="0"/>
                </a:lnTo>
                <a:close/>
              </a:path>
            </a:pathLst>
          </a:custGeom>
          <a:solidFill>
            <a:srgbClr val="DBFEFF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6" name="object 50">
            <a:extLst>
              <a:ext uri="{FF2B5EF4-FFF2-40B4-BE49-F238E27FC236}">
                <a16:creationId xmlns:a16="http://schemas.microsoft.com/office/drawing/2014/main" id="{B289D0F8-DC5F-4230-92E5-D75F137767A7}"/>
              </a:ext>
            </a:extLst>
          </p:cNvPr>
          <p:cNvSpPr/>
          <p:nvPr/>
        </p:nvSpPr>
        <p:spPr>
          <a:xfrm>
            <a:off x="4886100" y="1635695"/>
            <a:ext cx="153917" cy="586826"/>
          </a:xfrm>
          <a:custGeom>
            <a:avLst/>
            <a:gdLst/>
            <a:ahLst/>
            <a:cxnLst/>
            <a:rect l="l" t="t" r="r" b="b"/>
            <a:pathLst>
              <a:path w="301625" h="1149985">
                <a:moveTo>
                  <a:pt x="301586" y="0"/>
                </a:moveTo>
                <a:lnTo>
                  <a:pt x="0" y="219125"/>
                </a:lnTo>
                <a:lnTo>
                  <a:pt x="301586" y="1149436"/>
                </a:lnTo>
                <a:lnTo>
                  <a:pt x="301586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7" name="object 51">
            <a:extLst>
              <a:ext uri="{FF2B5EF4-FFF2-40B4-BE49-F238E27FC236}">
                <a16:creationId xmlns:a16="http://schemas.microsoft.com/office/drawing/2014/main" id="{556C5139-B41F-47FD-86BC-F148761AC03F}"/>
              </a:ext>
            </a:extLst>
          </p:cNvPr>
          <p:cNvSpPr/>
          <p:nvPr/>
        </p:nvSpPr>
        <p:spPr>
          <a:xfrm>
            <a:off x="4891928" y="1785398"/>
            <a:ext cx="148084" cy="592982"/>
          </a:xfrm>
          <a:custGeom>
            <a:avLst/>
            <a:gdLst/>
            <a:ahLst/>
            <a:cxnLst/>
            <a:rect l="l" t="t" r="r" b="b"/>
            <a:pathLst>
              <a:path w="290195" h="1162050">
                <a:moveTo>
                  <a:pt x="290169" y="0"/>
                </a:moveTo>
                <a:lnTo>
                  <a:pt x="0" y="580258"/>
                </a:lnTo>
                <a:lnTo>
                  <a:pt x="290169" y="1161710"/>
                </a:lnTo>
                <a:lnTo>
                  <a:pt x="290169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8" name="object 54">
            <a:extLst>
              <a:ext uri="{FF2B5EF4-FFF2-40B4-BE49-F238E27FC236}">
                <a16:creationId xmlns:a16="http://schemas.microsoft.com/office/drawing/2014/main" id="{1D1ECC31-8930-4F56-A928-74BEC4517C88}"/>
              </a:ext>
            </a:extLst>
          </p:cNvPr>
          <p:cNvSpPr/>
          <p:nvPr/>
        </p:nvSpPr>
        <p:spPr>
          <a:xfrm>
            <a:off x="4741882" y="2969871"/>
            <a:ext cx="298112" cy="826287"/>
          </a:xfrm>
          <a:custGeom>
            <a:avLst/>
            <a:gdLst/>
            <a:ahLst/>
            <a:cxnLst/>
            <a:rect l="l" t="t" r="r" b="b"/>
            <a:pathLst>
              <a:path w="584200" h="1619250">
                <a:moveTo>
                  <a:pt x="584174" y="0"/>
                </a:moveTo>
                <a:lnTo>
                  <a:pt x="0" y="424449"/>
                </a:lnTo>
                <a:lnTo>
                  <a:pt x="387197" y="1618844"/>
                </a:lnTo>
                <a:lnTo>
                  <a:pt x="584174" y="1618924"/>
                </a:lnTo>
                <a:lnTo>
                  <a:pt x="584174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9" name="object 58">
            <a:extLst>
              <a:ext uri="{FF2B5EF4-FFF2-40B4-BE49-F238E27FC236}">
                <a16:creationId xmlns:a16="http://schemas.microsoft.com/office/drawing/2014/main" id="{6147C109-CCA0-4B32-A713-CD3BD2F28F5A}"/>
              </a:ext>
            </a:extLst>
          </p:cNvPr>
          <p:cNvSpPr/>
          <p:nvPr/>
        </p:nvSpPr>
        <p:spPr>
          <a:xfrm>
            <a:off x="4882172" y="177941"/>
            <a:ext cx="158129" cy="531092"/>
          </a:xfrm>
          <a:custGeom>
            <a:avLst/>
            <a:gdLst/>
            <a:ahLst/>
            <a:cxnLst/>
            <a:rect l="l" t="t" r="r" b="b"/>
            <a:pathLst>
              <a:path w="309879" h="1040765">
                <a:moveTo>
                  <a:pt x="309283" y="0"/>
                </a:moveTo>
                <a:lnTo>
                  <a:pt x="0" y="224712"/>
                </a:lnTo>
                <a:lnTo>
                  <a:pt x="264464" y="1040534"/>
                </a:lnTo>
                <a:lnTo>
                  <a:pt x="309283" y="1040552"/>
                </a:lnTo>
                <a:lnTo>
                  <a:pt x="309283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31C011C3-015B-4624-A1F5-E2604E3D3A70}"/>
              </a:ext>
            </a:extLst>
          </p:cNvPr>
          <p:cNvSpPr/>
          <p:nvPr/>
        </p:nvSpPr>
        <p:spPr>
          <a:xfrm>
            <a:off x="1867411" y="2855360"/>
            <a:ext cx="591404" cy="16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50" b="1" i="1" dirty="0" smtClean="0">
                <a:solidFill>
                  <a:schemeClr val="bg1"/>
                </a:solidFill>
              </a:rPr>
              <a:t>PREMIO RANGO</a:t>
            </a:r>
            <a:endParaRPr lang="es-PE" sz="450" b="1" i="1" dirty="0">
              <a:solidFill>
                <a:schemeClr val="bg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4036182" y="2386826"/>
            <a:ext cx="7745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600" b="1" i="1" dirty="0" smtClean="0">
                <a:solidFill>
                  <a:schemeClr val="bg1"/>
                </a:solidFill>
              </a:rPr>
              <a:t>AUTO-MOVILIDAD</a:t>
            </a:r>
            <a:endParaRPr lang="es-PE" sz="600" b="1" i="1" dirty="0">
              <a:solidFill>
                <a:schemeClr val="bg1"/>
              </a:solidFill>
            </a:endParaRPr>
          </a:p>
        </p:txBody>
      </p:sp>
      <p:sp>
        <p:nvSpPr>
          <p:cNvPr id="216" name="Rectángulo 215"/>
          <p:cNvSpPr/>
          <p:nvPr/>
        </p:nvSpPr>
        <p:spPr>
          <a:xfrm>
            <a:off x="1287219" y="47099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1569491" y="318511"/>
            <a:ext cx="327133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218" name="Rectángulo 217"/>
          <p:cNvSpPr/>
          <p:nvPr/>
        </p:nvSpPr>
        <p:spPr>
          <a:xfrm>
            <a:off x="1289350" y="46584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221" name="Rectángulo 220"/>
          <p:cNvSpPr/>
          <p:nvPr/>
        </p:nvSpPr>
        <p:spPr>
          <a:xfrm>
            <a:off x="1494681" y="476775"/>
            <a:ext cx="466794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>
                <a:solidFill>
                  <a:schemeClr val="bg1"/>
                </a:solidFill>
              </a:rPr>
              <a:t>4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72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180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432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1,080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2,592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6,480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15,552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38,880</a:t>
            </a:r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210" name="Rectángulo redondeado 58">
            <a:extLst>
              <a:ext uri="{FF2B5EF4-FFF2-40B4-BE49-F238E27FC236}">
                <a16:creationId xmlns:a16="http://schemas.microsoft.com/office/drawing/2014/main" id="{14EF01B7-FF62-44CB-95A9-BB8441A4867C}"/>
              </a:ext>
            </a:extLst>
          </p:cNvPr>
          <p:cNvSpPr/>
          <p:nvPr/>
        </p:nvSpPr>
        <p:spPr>
          <a:xfrm>
            <a:off x="718656" y="2094821"/>
            <a:ext cx="808859" cy="133146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1" name="Rectángulo redondeado 58">
            <a:extLst>
              <a:ext uri="{FF2B5EF4-FFF2-40B4-BE49-F238E27FC236}">
                <a16:creationId xmlns:a16="http://schemas.microsoft.com/office/drawing/2014/main" id="{F9FEBB36-EAC5-406C-B744-23E8CD96DD3F}"/>
              </a:ext>
            </a:extLst>
          </p:cNvPr>
          <p:cNvSpPr/>
          <p:nvPr/>
        </p:nvSpPr>
        <p:spPr>
          <a:xfrm>
            <a:off x="711780" y="1919035"/>
            <a:ext cx="808859" cy="155298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2" name="Rectángulo redondeado 58">
            <a:extLst>
              <a:ext uri="{FF2B5EF4-FFF2-40B4-BE49-F238E27FC236}">
                <a16:creationId xmlns:a16="http://schemas.microsoft.com/office/drawing/2014/main" id="{C157A49E-C7B8-4109-95FE-F758B3C5C86B}"/>
              </a:ext>
            </a:extLst>
          </p:cNvPr>
          <p:cNvSpPr/>
          <p:nvPr/>
        </p:nvSpPr>
        <p:spPr>
          <a:xfrm>
            <a:off x="718656" y="1765440"/>
            <a:ext cx="808859" cy="139433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695267" y="1717791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DOBLE DIAMANTE</a:t>
            </a:r>
          </a:p>
        </p:txBody>
      </p:sp>
      <p:sp>
        <p:nvSpPr>
          <p:cNvPr id="222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713232" y="974680"/>
            <a:ext cx="808859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RUBY</a:t>
            </a:r>
            <a:endParaRPr lang="es-PE" sz="758" dirty="0"/>
          </a:p>
        </p:txBody>
      </p:sp>
      <p:sp>
        <p:nvSpPr>
          <p:cNvPr id="223" name="Rectángulo redondeado 58">
            <a:extLst>
              <a:ext uri="{FF2B5EF4-FFF2-40B4-BE49-F238E27FC236}">
                <a16:creationId xmlns:a16="http://schemas.microsoft.com/office/drawing/2014/main" id="{F1BE7F55-95F7-4D9A-97E9-83BC6E13C6AB}"/>
              </a:ext>
            </a:extLst>
          </p:cNvPr>
          <p:cNvSpPr/>
          <p:nvPr/>
        </p:nvSpPr>
        <p:spPr>
          <a:xfrm>
            <a:off x="715300" y="827940"/>
            <a:ext cx="808859" cy="1264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ZAFIRO</a:t>
            </a:r>
            <a:endParaRPr lang="es-PE" sz="758" dirty="0"/>
          </a:p>
        </p:txBody>
      </p:sp>
      <p:sp>
        <p:nvSpPr>
          <p:cNvPr id="225" name="Rectángulo redondeado 58">
            <a:extLst>
              <a:ext uri="{FF2B5EF4-FFF2-40B4-BE49-F238E27FC236}">
                <a16:creationId xmlns:a16="http://schemas.microsoft.com/office/drawing/2014/main" id="{2D6FC34B-493C-42D1-8FE4-A6F1226AEF17}"/>
              </a:ext>
            </a:extLst>
          </p:cNvPr>
          <p:cNvSpPr/>
          <p:nvPr/>
        </p:nvSpPr>
        <p:spPr>
          <a:xfrm>
            <a:off x="720851" y="1605085"/>
            <a:ext cx="808859" cy="1458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27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711780" y="468675"/>
            <a:ext cx="808859" cy="1626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PLATA</a:t>
            </a:r>
            <a:endParaRPr lang="es-PE" sz="758" dirty="0"/>
          </a:p>
        </p:txBody>
      </p:sp>
      <p:sp>
        <p:nvSpPr>
          <p:cNvPr id="228" name="Rectángulo redondeado 58">
            <a:extLst>
              <a:ext uri="{FF2B5EF4-FFF2-40B4-BE49-F238E27FC236}">
                <a16:creationId xmlns:a16="http://schemas.microsoft.com/office/drawing/2014/main" id="{248E4E90-DE8B-42D1-984E-E7B490A4ABE0}"/>
              </a:ext>
            </a:extLst>
          </p:cNvPr>
          <p:cNvSpPr/>
          <p:nvPr/>
        </p:nvSpPr>
        <p:spPr>
          <a:xfrm>
            <a:off x="716356" y="661531"/>
            <a:ext cx="808859" cy="1380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ORO</a:t>
            </a:r>
            <a:endParaRPr lang="es-PE" sz="758" dirty="0"/>
          </a:p>
        </p:txBody>
      </p:sp>
      <p:sp>
        <p:nvSpPr>
          <p:cNvPr id="229" name="Rectángulo redondeado 58">
            <a:extLst>
              <a:ext uri="{FF2B5EF4-FFF2-40B4-BE49-F238E27FC236}">
                <a16:creationId xmlns:a16="http://schemas.microsoft.com/office/drawing/2014/main" id="{405B92EA-F0F5-4721-BCDD-7E741855BFCD}"/>
              </a:ext>
            </a:extLst>
          </p:cNvPr>
          <p:cNvSpPr/>
          <p:nvPr/>
        </p:nvSpPr>
        <p:spPr>
          <a:xfrm>
            <a:off x="720690" y="1133945"/>
            <a:ext cx="808859" cy="1431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30" name="Rectángulo redondeado 58">
            <a:extLst>
              <a:ext uri="{FF2B5EF4-FFF2-40B4-BE49-F238E27FC236}">
                <a16:creationId xmlns:a16="http://schemas.microsoft.com/office/drawing/2014/main" id="{D6B68564-20B5-4C90-AD32-0C635BEC5777}"/>
              </a:ext>
            </a:extLst>
          </p:cNvPr>
          <p:cNvSpPr/>
          <p:nvPr/>
        </p:nvSpPr>
        <p:spPr>
          <a:xfrm>
            <a:off x="721850" y="1297766"/>
            <a:ext cx="808859" cy="1428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DIAMANTE </a:t>
            </a:r>
            <a:endParaRPr lang="es-PE" sz="758" dirty="0"/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AF8202F4-A368-440E-807C-64F0ED08FA5A}"/>
              </a:ext>
            </a:extLst>
          </p:cNvPr>
          <p:cNvSpPr txBox="1"/>
          <p:nvPr/>
        </p:nvSpPr>
        <p:spPr>
          <a:xfrm>
            <a:off x="687304" y="1110211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ESMERALDA</a:t>
            </a:r>
          </a:p>
        </p:txBody>
      </p:sp>
      <p:sp>
        <p:nvSpPr>
          <p:cNvPr id="236" name="Recortar rectángulo de esquina sencilla 9">
            <a:extLst>
              <a:ext uri="{FF2B5EF4-FFF2-40B4-BE49-F238E27FC236}">
                <a16:creationId xmlns:a16="http://schemas.microsoft.com/office/drawing/2014/main" id="{452C7B3F-B383-4046-8EF2-045C2E2F5C84}"/>
              </a:ext>
            </a:extLst>
          </p:cNvPr>
          <p:cNvSpPr/>
          <p:nvPr/>
        </p:nvSpPr>
        <p:spPr>
          <a:xfrm>
            <a:off x="2409785" y="1766208"/>
            <a:ext cx="643876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EB098117-5A5F-4879-A596-C6DBB9CE9C5C}"/>
              </a:ext>
            </a:extLst>
          </p:cNvPr>
          <p:cNvSpPr/>
          <p:nvPr/>
        </p:nvSpPr>
        <p:spPr>
          <a:xfrm>
            <a:off x="1892288" y="1752247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$ 8.50               </a:t>
            </a:r>
            <a:endParaRPr lang="es-PE" sz="715" dirty="0"/>
          </a:p>
        </p:txBody>
      </p:sp>
      <p:sp>
        <p:nvSpPr>
          <p:cNvPr id="239" name="Recortar rectángulo de esquina sencilla 9">
            <a:extLst>
              <a:ext uri="{FF2B5EF4-FFF2-40B4-BE49-F238E27FC236}">
                <a16:creationId xmlns:a16="http://schemas.microsoft.com/office/drawing/2014/main" id="{452C7B3F-B383-4046-8EF2-045C2E2F5C84}"/>
              </a:ext>
            </a:extLst>
          </p:cNvPr>
          <p:cNvSpPr/>
          <p:nvPr/>
        </p:nvSpPr>
        <p:spPr>
          <a:xfrm>
            <a:off x="2415690" y="1926353"/>
            <a:ext cx="643876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240" name="Rectángulo 239">
            <a:extLst>
              <a:ext uri="{FF2B5EF4-FFF2-40B4-BE49-F238E27FC236}">
                <a16:creationId xmlns:a16="http://schemas.microsoft.com/office/drawing/2014/main" id="{EB098117-5A5F-4879-A596-C6DBB9CE9C5C}"/>
              </a:ext>
            </a:extLst>
          </p:cNvPr>
          <p:cNvSpPr/>
          <p:nvPr/>
        </p:nvSpPr>
        <p:spPr>
          <a:xfrm>
            <a:off x="1898193" y="1912392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$ 8.25               </a:t>
            </a:r>
            <a:endParaRPr lang="es-PE" sz="715" dirty="0"/>
          </a:p>
        </p:txBody>
      </p: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670928" y="1561912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AZUL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626491" y="2060693"/>
            <a:ext cx="962390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IMPERIAL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8" name="Recortar rectángulo de esquina sencilla 9">
            <a:extLst>
              <a:ext uri="{FF2B5EF4-FFF2-40B4-BE49-F238E27FC236}">
                <a16:creationId xmlns:a16="http://schemas.microsoft.com/office/drawing/2014/main" id="{452C7B3F-B383-4046-8EF2-045C2E2F5C84}"/>
              </a:ext>
            </a:extLst>
          </p:cNvPr>
          <p:cNvSpPr/>
          <p:nvPr/>
        </p:nvSpPr>
        <p:spPr>
          <a:xfrm>
            <a:off x="2414426" y="2089635"/>
            <a:ext cx="643876" cy="14551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b="1" i="1" dirty="0">
              <a:solidFill>
                <a:schemeClr val="bg1"/>
              </a:solidFill>
            </a:endParaRPr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EB098117-5A5F-4879-A596-C6DBB9CE9C5C}"/>
              </a:ext>
            </a:extLst>
          </p:cNvPr>
          <p:cNvSpPr/>
          <p:nvPr/>
        </p:nvSpPr>
        <p:spPr>
          <a:xfrm>
            <a:off x="1896929" y="2075674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$ 8.00               </a:t>
            </a:r>
            <a:endParaRPr lang="es-PE" sz="715" dirty="0"/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015A4312-746E-4CD6-AE2E-B515234DE0CB}"/>
              </a:ext>
            </a:extLst>
          </p:cNvPr>
          <p:cNvSpPr/>
          <p:nvPr/>
        </p:nvSpPr>
        <p:spPr>
          <a:xfrm>
            <a:off x="1903344" y="477269"/>
            <a:ext cx="475441" cy="1584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$ 10.50               </a:t>
            </a:r>
            <a:endParaRPr lang="es-PE" sz="715" dirty="0"/>
          </a:p>
        </p:txBody>
      </p:sp>
      <p:sp>
        <p:nvSpPr>
          <p:cNvPr id="252" name="Recortar rectángulo de esquina sencilla 9">
            <a:extLst>
              <a:ext uri="{FF2B5EF4-FFF2-40B4-BE49-F238E27FC236}">
                <a16:creationId xmlns:a16="http://schemas.microsoft.com/office/drawing/2014/main" id="{FE498F58-58CF-4233-AF7C-C6C77C5F0A46}"/>
              </a:ext>
            </a:extLst>
          </p:cNvPr>
          <p:cNvSpPr/>
          <p:nvPr/>
        </p:nvSpPr>
        <p:spPr>
          <a:xfrm>
            <a:off x="2408723" y="478003"/>
            <a:ext cx="646110" cy="15714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dirty="0">
              <a:solidFill>
                <a:schemeClr val="bg1"/>
              </a:solidFill>
            </a:endParaRPr>
          </a:p>
        </p:txBody>
      </p:sp>
      <p:sp>
        <p:nvSpPr>
          <p:cNvPr id="253" name="CuadroTexto 252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679237" y="1893963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TRIPLE </a:t>
            </a:r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DIAMANTE</a:t>
            </a:r>
          </a:p>
        </p:txBody>
      </p:sp>
      <p:sp>
        <p:nvSpPr>
          <p:cNvPr id="258" name="Rectángulo 257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063112" y="208034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59" name="Rectángulo 258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064376" y="191706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0" name="Rectángulo 259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069691" y="175692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1" name="Rectángulo 260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073599" y="160316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2" name="Rectángulo 261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067029" y="47800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3" name="Rectángulo 262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066717" y="65051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3066329" y="82573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5" name="Rectángulo 264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3067118" y="971113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6" name="Rectángulo 265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3070034" y="1118647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7" name="Rectángulo 266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3070029" y="128807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8" name="Rectángulo 267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3072420" y="1444602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69" name="Rectángulo 268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382453" y="207633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0" name="Rectángulo 269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383717" y="1913054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1" name="Rectángulo 270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389032" y="1752909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2" name="Rectángulo 271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392940" y="1599154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3" name="Rectángulo 272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386370" y="47399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4" name="Rectángulo 273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386058" y="64649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5" name="Rectángulo 274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3385670" y="82172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6" name="Rectángulo 275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3386459" y="967101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7" name="Rectángulo 276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3389375" y="111463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8" name="Rectángulo 277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3389370" y="128406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79" name="Rectángulo 278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3391761" y="144059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0" name="Rectángulo 279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713710" y="207433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1" name="Rectángulo 280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714974" y="191105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2" name="Rectángulo 281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720289" y="175090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3" name="Rectángulo 282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3724197" y="159715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4" name="Rectángulo 283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717627" y="47198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5" name="Rectángulo 284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3717315" y="64449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6" name="Rectángulo 285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3716927" y="81971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7" name="Rectángulo 286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3717716" y="965098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8" name="Rectángulo 287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3720632" y="1112632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89" name="Rectángulo 288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3720627" y="128206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0" name="Rectángulo 289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3723018" y="1438587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1" name="Rectángulo 290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4034224" y="207999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2" name="Rectángulo 291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4035488" y="191671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3" name="Rectángulo 292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4040803" y="1756571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4" name="Rectángulo 293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4044711" y="1602816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5" name="Rectángulo 294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4038141" y="47765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6" name="Rectángulo 295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4037829" y="65016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7" name="Rectángulo 296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4037441" y="82538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8" name="Rectángulo 297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4038230" y="970763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99" name="Rectángulo 298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4041146" y="1118297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300" name="Rectángulo 299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4041141" y="128772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4043532" y="1444252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302" name="Rectángulo 301"/>
          <p:cNvSpPr/>
          <p:nvPr/>
        </p:nvSpPr>
        <p:spPr>
          <a:xfrm>
            <a:off x="3990040" y="472298"/>
            <a:ext cx="41549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5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7</a:t>
            </a:r>
            <a:r>
              <a:rPr lang="es-PE" sz="8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432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1,080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2,592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6,480</a:t>
            </a:r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303" name="Rectángulo 302"/>
          <p:cNvSpPr/>
          <p:nvPr/>
        </p:nvSpPr>
        <p:spPr>
          <a:xfrm>
            <a:off x="3652163" y="467696"/>
            <a:ext cx="415498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5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7</a:t>
            </a:r>
            <a:r>
              <a:rPr lang="es-PE" sz="8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432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1,080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2,592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6,480</a:t>
            </a:r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304" name="Rectángulo 303"/>
          <p:cNvSpPr/>
          <p:nvPr/>
        </p:nvSpPr>
        <p:spPr>
          <a:xfrm>
            <a:off x="3007258" y="225208"/>
            <a:ext cx="14324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  RAMA       RAMA        RAMA       RAMA</a:t>
            </a:r>
            <a:r>
              <a:rPr lang="es-PE" sz="600" dirty="0">
                <a:solidFill>
                  <a:schemeClr val="bg1"/>
                </a:solidFill>
              </a:rPr>
              <a:t> </a:t>
            </a:r>
            <a:r>
              <a:rPr lang="es-PE" sz="6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s-PE" sz="600" dirty="0" smtClean="0">
                <a:solidFill>
                  <a:schemeClr val="bg1"/>
                </a:solidFill>
              </a:rPr>
              <a:t>FUERTE 1 FUERTE 2    DEBIL 1      DEBIL 2</a:t>
            </a:r>
          </a:p>
        </p:txBody>
      </p:sp>
      <p:sp>
        <p:nvSpPr>
          <p:cNvPr id="305" name="Rectángulo 304"/>
          <p:cNvSpPr/>
          <p:nvPr/>
        </p:nvSpPr>
        <p:spPr>
          <a:xfrm>
            <a:off x="2989937" y="472298"/>
            <a:ext cx="46679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4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24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144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360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864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2,160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5,184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12,960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306" name="Rectángulo 305"/>
          <p:cNvSpPr/>
          <p:nvPr/>
        </p:nvSpPr>
        <p:spPr>
          <a:xfrm>
            <a:off x="2363875" y="468676"/>
            <a:ext cx="734496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139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406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990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2,317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5,643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S/: 13,187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32,076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74,844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181,764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423,403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S/. 1´026,432</a:t>
            </a:r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197" name="Rectángulo 196"/>
          <p:cNvSpPr/>
          <p:nvPr/>
        </p:nvSpPr>
        <p:spPr>
          <a:xfrm>
            <a:off x="3324436" y="472696"/>
            <a:ext cx="46679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>
                <a:solidFill>
                  <a:schemeClr val="bg1"/>
                </a:solidFill>
              </a:rPr>
              <a:t>4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24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144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360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864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2,160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5,184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12,960</a:t>
            </a:r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652296" y="1408978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2" name="Elipse 201"/>
          <p:cNvSpPr/>
          <p:nvPr/>
        </p:nvSpPr>
        <p:spPr>
          <a:xfrm>
            <a:off x="3082361" y="2330187"/>
            <a:ext cx="247396" cy="256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3" name="Elipse 202"/>
          <p:cNvSpPr/>
          <p:nvPr/>
        </p:nvSpPr>
        <p:spPr>
          <a:xfrm>
            <a:off x="1502529" y="2572503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4" name="Elipse 203"/>
          <p:cNvSpPr/>
          <p:nvPr/>
        </p:nvSpPr>
        <p:spPr>
          <a:xfrm>
            <a:off x="2671847" y="2567156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5" name="Elipse 204"/>
          <p:cNvSpPr/>
          <p:nvPr/>
        </p:nvSpPr>
        <p:spPr>
          <a:xfrm>
            <a:off x="1246435" y="2849395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6" name="Elipse 205"/>
          <p:cNvSpPr/>
          <p:nvPr/>
        </p:nvSpPr>
        <p:spPr>
          <a:xfrm>
            <a:off x="3591546" y="2560548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7" name="Elipse 206"/>
          <p:cNvSpPr/>
          <p:nvPr/>
        </p:nvSpPr>
        <p:spPr>
          <a:xfrm>
            <a:off x="942615" y="3134294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8" name="Elipse 207"/>
          <p:cNvSpPr/>
          <p:nvPr/>
        </p:nvSpPr>
        <p:spPr>
          <a:xfrm>
            <a:off x="1647435" y="2846494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9" name="Elipse 208"/>
          <p:cNvSpPr/>
          <p:nvPr/>
        </p:nvSpPr>
        <p:spPr>
          <a:xfrm>
            <a:off x="2429094" y="2840165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9" name="Elipse 218"/>
          <p:cNvSpPr/>
          <p:nvPr/>
        </p:nvSpPr>
        <p:spPr>
          <a:xfrm>
            <a:off x="778948" y="3396711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0" name="Elipse 219"/>
          <p:cNvSpPr/>
          <p:nvPr/>
        </p:nvSpPr>
        <p:spPr>
          <a:xfrm>
            <a:off x="1246503" y="3135590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4" name="Elipse 223"/>
          <p:cNvSpPr/>
          <p:nvPr/>
        </p:nvSpPr>
        <p:spPr>
          <a:xfrm>
            <a:off x="1651348" y="3131549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1" name="Elipse 230"/>
          <p:cNvSpPr/>
          <p:nvPr/>
        </p:nvSpPr>
        <p:spPr>
          <a:xfrm>
            <a:off x="2036934" y="2844432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2" name="Elipse 231"/>
          <p:cNvSpPr/>
          <p:nvPr/>
        </p:nvSpPr>
        <p:spPr>
          <a:xfrm>
            <a:off x="2718363" y="2849252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3" name="Elipse 232"/>
          <p:cNvSpPr/>
          <p:nvPr/>
        </p:nvSpPr>
        <p:spPr>
          <a:xfrm>
            <a:off x="3449627" y="2836198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1" name="Elipse 240"/>
          <p:cNvSpPr/>
          <p:nvPr/>
        </p:nvSpPr>
        <p:spPr>
          <a:xfrm>
            <a:off x="4556745" y="2577850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44" name="Conector recto 243"/>
          <p:cNvCxnSpPr>
            <a:endCxn id="205" idx="7"/>
          </p:cNvCxnSpPr>
          <p:nvPr/>
        </p:nvCxnSpPr>
        <p:spPr>
          <a:xfrm flipH="1">
            <a:off x="1457601" y="2764404"/>
            <a:ext cx="81158" cy="12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244"/>
          <p:cNvCxnSpPr>
            <a:endCxn id="208" idx="0"/>
          </p:cNvCxnSpPr>
          <p:nvPr/>
        </p:nvCxnSpPr>
        <p:spPr>
          <a:xfrm>
            <a:off x="1713695" y="2764404"/>
            <a:ext cx="57438" cy="82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ector recto 253"/>
          <p:cNvCxnSpPr>
            <a:stCxn id="203" idx="6"/>
            <a:endCxn id="231" idx="1"/>
          </p:cNvCxnSpPr>
          <p:nvPr/>
        </p:nvCxnSpPr>
        <p:spPr>
          <a:xfrm>
            <a:off x="1749925" y="2700577"/>
            <a:ext cx="323239" cy="18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ector recto 254"/>
          <p:cNvCxnSpPr>
            <a:stCxn id="205" idx="4"/>
          </p:cNvCxnSpPr>
          <p:nvPr/>
        </p:nvCxnSpPr>
        <p:spPr>
          <a:xfrm>
            <a:off x="1370133" y="3105543"/>
            <a:ext cx="68" cy="56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Conector recto 255"/>
          <p:cNvCxnSpPr>
            <a:stCxn id="205" idx="3"/>
          </p:cNvCxnSpPr>
          <p:nvPr/>
        </p:nvCxnSpPr>
        <p:spPr>
          <a:xfrm flipH="1">
            <a:off x="1153781" y="3068031"/>
            <a:ext cx="128884" cy="11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cto 256"/>
          <p:cNvCxnSpPr/>
          <p:nvPr/>
        </p:nvCxnSpPr>
        <p:spPr>
          <a:xfrm flipH="1">
            <a:off x="902646" y="3331542"/>
            <a:ext cx="76199" cy="5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cto 306"/>
          <p:cNvCxnSpPr>
            <a:stCxn id="204" idx="4"/>
            <a:endCxn id="232" idx="0"/>
          </p:cNvCxnSpPr>
          <p:nvPr/>
        </p:nvCxnSpPr>
        <p:spPr>
          <a:xfrm>
            <a:off x="2795545" y="2823304"/>
            <a:ext cx="46516" cy="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cto 307"/>
          <p:cNvCxnSpPr>
            <a:endCxn id="209" idx="0"/>
          </p:cNvCxnSpPr>
          <p:nvPr/>
        </p:nvCxnSpPr>
        <p:spPr>
          <a:xfrm flipH="1">
            <a:off x="2552792" y="2759057"/>
            <a:ext cx="155285" cy="81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cto 308"/>
          <p:cNvCxnSpPr>
            <a:stCxn id="206" idx="3"/>
            <a:endCxn id="233" idx="0"/>
          </p:cNvCxnSpPr>
          <p:nvPr/>
        </p:nvCxnSpPr>
        <p:spPr>
          <a:xfrm flipH="1">
            <a:off x="3573325" y="2779184"/>
            <a:ext cx="54451" cy="57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cto 309"/>
          <p:cNvCxnSpPr>
            <a:stCxn id="202" idx="3"/>
            <a:endCxn id="204" idx="7"/>
          </p:cNvCxnSpPr>
          <p:nvPr/>
        </p:nvCxnSpPr>
        <p:spPr>
          <a:xfrm flipH="1">
            <a:off x="2883013" y="2548823"/>
            <a:ext cx="235578" cy="5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cto 310"/>
          <p:cNvCxnSpPr>
            <a:stCxn id="202" idx="2"/>
            <a:endCxn id="203" idx="7"/>
          </p:cNvCxnSpPr>
          <p:nvPr/>
        </p:nvCxnSpPr>
        <p:spPr>
          <a:xfrm flipH="1">
            <a:off x="1713695" y="2458261"/>
            <a:ext cx="1368666" cy="15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ector recto 311"/>
          <p:cNvCxnSpPr>
            <a:stCxn id="202" idx="5"/>
            <a:endCxn id="206" idx="1"/>
          </p:cNvCxnSpPr>
          <p:nvPr/>
        </p:nvCxnSpPr>
        <p:spPr>
          <a:xfrm>
            <a:off x="3293527" y="2548823"/>
            <a:ext cx="334249" cy="4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cto 312"/>
          <p:cNvCxnSpPr>
            <a:stCxn id="202" idx="6"/>
            <a:endCxn id="241" idx="1"/>
          </p:cNvCxnSpPr>
          <p:nvPr/>
        </p:nvCxnSpPr>
        <p:spPr>
          <a:xfrm>
            <a:off x="3329757" y="2458261"/>
            <a:ext cx="1263218" cy="157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ector recto 313"/>
          <p:cNvCxnSpPr>
            <a:stCxn id="208" idx="4"/>
          </p:cNvCxnSpPr>
          <p:nvPr/>
        </p:nvCxnSpPr>
        <p:spPr>
          <a:xfrm>
            <a:off x="1771133" y="3102642"/>
            <a:ext cx="3913" cy="5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Elipse 314"/>
          <p:cNvSpPr/>
          <p:nvPr/>
        </p:nvSpPr>
        <p:spPr>
          <a:xfrm>
            <a:off x="3977298" y="2832704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6" name="Elipse 315"/>
          <p:cNvSpPr/>
          <p:nvPr/>
        </p:nvSpPr>
        <p:spPr>
          <a:xfrm>
            <a:off x="4387945" y="2833169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17" name="Conector recto 316"/>
          <p:cNvCxnSpPr>
            <a:endCxn id="316" idx="0"/>
          </p:cNvCxnSpPr>
          <p:nvPr/>
        </p:nvCxnSpPr>
        <p:spPr>
          <a:xfrm flipH="1">
            <a:off x="4511643" y="2769751"/>
            <a:ext cx="81332" cy="6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Elipse 317"/>
          <p:cNvSpPr/>
          <p:nvPr/>
        </p:nvSpPr>
        <p:spPr>
          <a:xfrm>
            <a:off x="2427681" y="3131789"/>
            <a:ext cx="247396" cy="2561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19" name="Conector recto 318"/>
          <p:cNvCxnSpPr/>
          <p:nvPr/>
        </p:nvCxnSpPr>
        <p:spPr>
          <a:xfrm flipH="1">
            <a:off x="2551379" y="3074925"/>
            <a:ext cx="1413" cy="51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Elipse 319"/>
          <p:cNvSpPr/>
          <p:nvPr/>
        </p:nvSpPr>
        <p:spPr>
          <a:xfrm>
            <a:off x="3713159" y="2833286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1" name="Elipse 320"/>
          <p:cNvSpPr/>
          <p:nvPr/>
        </p:nvSpPr>
        <p:spPr>
          <a:xfrm>
            <a:off x="3180563" y="2843660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2" name="Elipse 321"/>
          <p:cNvSpPr/>
          <p:nvPr/>
        </p:nvSpPr>
        <p:spPr>
          <a:xfrm>
            <a:off x="4707086" y="2840563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3" name="Elipse 322"/>
          <p:cNvSpPr/>
          <p:nvPr/>
        </p:nvSpPr>
        <p:spPr>
          <a:xfrm>
            <a:off x="4195944" y="3110707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4" name="Elipse 323"/>
          <p:cNvSpPr/>
          <p:nvPr/>
        </p:nvSpPr>
        <p:spPr>
          <a:xfrm>
            <a:off x="4072246" y="3416382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25" name="Conector recto 324"/>
          <p:cNvCxnSpPr>
            <a:stCxn id="206" idx="5"/>
            <a:endCxn id="320" idx="0"/>
          </p:cNvCxnSpPr>
          <p:nvPr/>
        </p:nvCxnSpPr>
        <p:spPr>
          <a:xfrm>
            <a:off x="3802712" y="2779184"/>
            <a:ext cx="34145" cy="54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recto 325"/>
          <p:cNvCxnSpPr>
            <a:stCxn id="206" idx="2"/>
            <a:endCxn id="321" idx="0"/>
          </p:cNvCxnSpPr>
          <p:nvPr/>
        </p:nvCxnSpPr>
        <p:spPr>
          <a:xfrm flipH="1">
            <a:off x="3304261" y="2688622"/>
            <a:ext cx="287285" cy="15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ector recto 326"/>
          <p:cNvCxnSpPr>
            <a:stCxn id="315" idx="0"/>
            <a:endCxn id="206" idx="6"/>
          </p:cNvCxnSpPr>
          <p:nvPr/>
        </p:nvCxnSpPr>
        <p:spPr>
          <a:xfrm flipH="1" flipV="1">
            <a:off x="3838942" y="2688622"/>
            <a:ext cx="262054" cy="14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recto 327"/>
          <p:cNvCxnSpPr>
            <a:endCxn id="322" idx="0"/>
          </p:cNvCxnSpPr>
          <p:nvPr/>
        </p:nvCxnSpPr>
        <p:spPr>
          <a:xfrm>
            <a:off x="4767911" y="2769751"/>
            <a:ext cx="62873" cy="7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Conector recto 328"/>
          <p:cNvCxnSpPr>
            <a:stCxn id="316" idx="3"/>
          </p:cNvCxnSpPr>
          <p:nvPr/>
        </p:nvCxnSpPr>
        <p:spPr>
          <a:xfrm flipH="1">
            <a:off x="4319642" y="3051805"/>
            <a:ext cx="104533" cy="74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cto 329"/>
          <p:cNvCxnSpPr>
            <a:stCxn id="323" idx="3"/>
          </p:cNvCxnSpPr>
          <p:nvPr/>
        </p:nvCxnSpPr>
        <p:spPr>
          <a:xfrm flipH="1">
            <a:off x="4195944" y="3329343"/>
            <a:ext cx="36230" cy="7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Elipse 330"/>
          <p:cNvSpPr/>
          <p:nvPr/>
        </p:nvSpPr>
        <p:spPr>
          <a:xfrm>
            <a:off x="863917" y="2846494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32" name="Conector recto 331"/>
          <p:cNvCxnSpPr>
            <a:stCxn id="203" idx="2"/>
            <a:endCxn id="331" idx="7"/>
          </p:cNvCxnSpPr>
          <p:nvPr/>
        </p:nvCxnSpPr>
        <p:spPr>
          <a:xfrm flipH="1">
            <a:off x="1075083" y="2700577"/>
            <a:ext cx="427446" cy="183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Elipse 341"/>
          <p:cNvSpPr/>
          <p:nvPr/>
        </p:nvSpPr>
        <p:spPr>
          <a:xfrm>
            <a:off x="777235" y="3684437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43" name="Conector recto 342"/>
          <p:cNvCxnSpPr>
            <a:stCxn id="219" idx="4"/>
          </p:cNvCxnSpPr>
          <p:nvPr/>
        </p:nvCxnSpPr>
        <p:spPr>
          <a:xfrm flipH="1">
            <a:off x="900933" y="3652859"/>
            <a:ext cx="1713" cy="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Elipse 351"/>
          <p:cNvSpPr/>
          <p:nvPr/>
        </p:nvSpPr>
        <p:spPr>
          <a:xfrm>
            <a:off x="2025188" y="3398417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3" name="Elipse 352"/>
          <p:cNvSpPr/>
          <p:nvPr/>
        </p:nvSpPr>
        <p:spPr>
          <a:xfrm>
            <a:off x="2296010" y="3406853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4" name="Elipse 353"/>
          <p:cNvSpPr/>
          <p:nvPr/>
        </p:nvSpPr>
        <p:spPr>
          <a:xfrm>
            <a:off x="2568647" y="3406853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5" name="Elipse 354"/>
          <p:cNvSpPr/>
          <p:nvPr/>
        </p:nvSpPr>
        <p:spPr>
          <a:xfrm>
            <a:off x="2839964" y="3400639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6" name="Elipse 355"/>
          <p:cNvSpPr/>
          <p:nvPr/>
        </p:nvSpPr>
        <p:spPr>
          <a:xfrm>
            <a:off x="2700548" y="3678328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7" name="Elipse 356"/>
          <p:cNvSpPr/>
          <p:nvPr/>
        </p:nvSpPr>
        <p:spPr>
          <a:xfrm>
            <a:off x="2983099" y="3678254"/>
            <a:ext cx="247396" cy="256148"/>
          </a:xfrm>
          <a:prstGeom prst="ellipse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58" name="Conector recto 357"/>
          <p:cNvCxnSpPr>
            <a:stCxn id="318" idx="2"/>
          </p:cNvCxnSpPr>
          <p:nvPr/>
        </p:nvCxnSpPr>
        <p:spPr>
          <a:xfrm flipH="1">
            <a:off x="2220075" y="3259863"/>
            <a:ext cx="207606" cy="16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recto 359"/>
          <p:cNvCxnSpPr>
            <a:stCxn id="318" idx="3"/>
          </p:cNvCxnSpPr>
          <p:nvPr/>
        </p:nvCxnSpPr>
        <p:spPr>
          <a:xfrm flipH="1">
            <a:off x="2419708" y="3350425"/>
            <a:ext cx="44203" cy="5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ector recto 362"/>
          <p:cNvCxnSpPr>
            <a:stCxn id="318" idx="5"/>
          </p:cNvCxnSpPr>
          <p:nvPr/>
        </p:nvCxnSpPr>
        <p:spPr>
          <a:xfrm>
            <a:off x="2638847" y="3350425"/>
            <a:ext cx="53498" cy="56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Conector recto 365"/>
          <p:cNvCxnSpPr>
            <a:endCxn id="318" idx="6"/>
          </p:cNvCxnSpPr>
          <p:nvPr/>
        </p:nvCxnSpPr>
        <p:spPr>
          <a:xfrm flipH="1" flipV="1">
            <a:off x="2675077" y="3259863"/>
            <a:ext cx="201117" cy="17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Conector recto 369"/>
          <p:cNvCxnSpPr>
            <a:stCxn id="355" idx="3"/>
          </p:cNvCxnSpPr>
          <p:nvPr/>
        </p:nvCxnSpPr>
        <p:spPr>
          <a:xfrm flipH="1">
            <a:off x="2833214" y="3619275"/>
            <a:ext cx="42980" cy="7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Conector recto 371"/>
          <p:cNvCxnSpPr>
            <a:endCxn id="355" idx="5"/>
          </p:cNvCxnSpPr>
          <p:nvPr/>
        </p:nvCxnSpPr>
        <p:spPr>
          <a:xfrm flipH="1" flipV="1">
            <a:off x="3051130" y="3619275"/>
            <a:ext cx="55667" cy="6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46003" y="2551912"/>
            <a:ext cx="242756" cy="1626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  </a:t>
            </a:r>
          </a:p>
        </p:txBody>
      </p:sp>
      <p:sp>
        <p:nvSpPr>
          <p:cNvPr id="381" name="Rectángulo 380"/>
          <p:cNvSpPr/>
          <p:nvPr/>
        </p:nvSpPr>
        <p:spPr>
          <a:xfrm>
            <a:off x="240061" y="2527797"/>
            <a:ext cx="6719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b="1" i="1" spc="127" dirty="0" smtClean="0"/>
              <a:t>-&gt; Plata</a:t>
            </a:r>
            <a:endParaRPr lang="es-PE" dirty="0"/>
          </a:p>
        </p:txBody>
      </p:sp>
      <p:sp>
        <p:nvSpPr>
          <p:cNvPr id="382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50169" y="2762803"/>
            <a:ext cx="242756" cy="1626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  </a:t>
            </a:r>
          </a:p>
        </p:txBody>
      </p:sp>
      <p:sp>
        <p:nvSpPr>
          <p:cNvPr id="383" name="Rectángulo 382"/>
          <p:cNvSpPr/>
          <p:nvPr/>
        </p:nvSpPr>
        <p:spPr>
          <a:xfrm>
            <a:off x="244227" y="2738688"/>
            <a:ext cx="6719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b="1" i="1" spc="127" dirty="0" smtClean="0"/>
              <a:t>-&gt; Oro</a:t>
            </a:r>
            <a:endParaRPr lang="es-PE" dirty="0"/>
          </a:p>
        </p:txBody>
      </p:sp>
      <p:sp>
        <p:nvSpPr>
          <p:cNvPr id="384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46003" y="2967921"/>
            <a:ext cx="242756" cy="162661"/>
          </a:xfrm>
          <a:prstGeom prst="roundRect">
            <a:avLst/>
          </a:prstGeom>
          <a:solidFill>
            <a:srgbClr val="33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  </a:t>
            </a:r>
          </a:p>
        </p:txBody>
      </p:sp>
      <p:sp>
        <p:nvSpPr>
          <p:cNvPr id="385" name="Rectángulo 384"/>
          <p:cNvSpPr/>
          <p:nvPr/>
        </p:nvSpPr>
        <p:spPr>
          <a:xfrm>
            <a:off x="240061" y="2943806"/>
            <a:ext cx="7159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b="1" i="1" spc="127" dirty="0" smtClean="0"/>
              <a:t>-&gt; Zafiro</a:t>
            </a:r>
            <a:endParaRPr lang="es-PE" dirty="0"/>
          </a:p>
        </p:txBody>
      </p:sp>
      <p:sp>
        <p:nvSpPr>
          <p:cNvPr id="387" name="Rectángulo 386">
            <a:extLst>
              <a:ext uri="{FF2B5EF4-FFF2-40B4-BE49-F238E27FC236}">
                <a16:creationId xmlns:a16="http://schemas.microsoft.com/office/drawing/2014/main" id="{BCF12800-364B-4619-BD68-D0F687209810}"/>
              </a:ext>
            </a:extLst>
          </p:cNvPr>
          <p:cNvSpPr/>
          <p:nvPr/>
        </p:nvSpPr>
        <p:spPr>
          <a:xfrm>
            <a:off x="-30422" y="2194960"/>
            <a:ext cx="4335503" cy="3231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1500" b="1" i="1" u="sng" spc="-77" dirty="0">
                <a:solidFill>
                  <a:srgbClr val="0070C0"/>
                </a:solidFill>
                <a:latin typeface="Times New Roman"/>
                <a:cs typeface="Times New Roman"/>
              </a:rPr>
              <a:t>Ejemplo </a:t>
            </a:r>
            <a:r>
              <a:rPr lang="es-PE" sz="1500" b="1" i="1" u="sng" spc="-77" dirty="0" smtClean="0">
                <a:solidFill>
                  <a:srgbClr val="0070C0"/>
                </a:solidFill>
                <a:latin typeface="Times New Roman"/>
                <a:ea typeface="+mj-ea"/>
                <a:cs typeface="Times New Roman"/>
              </a:rPr>
              <a:t>Construcción de Rango :</a:t>
            </a:r>
            <a:r>
              <a:rPr lang="es-PE" sz="1500" b="1" i="1" u="sng" dirty="0" smtClean="0">
                <a:solidFill>
                  <a:srgbClr val="0070C0"/>
                </a:solidFill>
              </a:rPr>
              <a:t>       </a:t>
            </a:r>
            <a:endParaRPr lang="es-PE" sz="1500" b="1" i="1" u="sng" dirty="0">
              <a:solidFill>
                <a:srgbClr val="0070C0"/>
              </a:solidFill>
            </a:endParaRPr>
          </a:p>
        </p:txBody>
      </p:sp>
      <p:pic>
        <p:nvPicPr>
          <p:cNvPr id="388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14F59A5D-0FC0-40DA-AE3F-2BF82067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59" y="3460547"/>
            <a:ext cx="825935" cy="5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9" grpId="0" animBg="1"/>
      <p:bldP spid="220" grpId="0" animBg="1"/>
      <p:bldP spid="224" grpId="0" animBg="1"/>
      <p:bldP spid="231" grpId="0" animBg="1"/>
      <p:bldP spid="232" grpId="0" animBg="1"/>
      <p:bldP spid="233" grpId="0" animBg="1"/>
      <p:bldP spid="241" grpId="0" animBg="1"/>
      <p:bldP spid="315" grpId="0" animBg="1"/>
      <p:bldP spid="316" grpId="0" animBg="1"/>
      <p:bldP spid="318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31" grpId="0" animBg="1"/>
      <p:bldP spid="342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80" grpId="0" animBg="1"/>
      <p:bldP spid="381" grpId="0"/>
      <p:bldP spid="382" grpId="0" animBg="1"/>
      <p:bldP spid="383" grpId="0"/>
      <p:bldP spid="384" grpId="0" animBg="1"/>
      <p:bldP spid="3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Resultado de imagen para CRECIMIENTO Y DESARROLLO PNG">
            <a:extLst>
              <a:ext uri="{FF2B5EF4-FFF2-40B4-BE49-F238E27FC236}">
                <a16:creationId xmlns:a16="http://schemas.microsoft.com/office/drawing/2014/main" id="{504DE86B-BCA5-4402-A6ED-8B7B6A2BB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/>
          <a:stretch/>
        </p:blipFill>
        <p:spPr bwMode="auto">
          <a:xfrm>
            <a:off x="63942" y="2414326"/>
            <a:ext cx="1667695" cy="11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ángulo 94">
            <a:extLst>
              <a:ext uri="{FF2B5EF4-FFF2-40B4-BE49-F238E27FC236}">
                <a16:creationId xmlns:a16="http://schemas.microsoft.com/office/drawing/2014/main" id="{983117CE-3128-4FA4-A387-BC38B4AE67D2}"/>
              </a:ext>
            </a:extLst>
          </p:cNvPr>
          <p:cNvSpPr/>
          <p:nvPr/>
        </p:nvSpPr>
        <p:spPr>
          <a:xfrm>
            <a:off x="108872" y="2339194"/>
            <a:ext cx="1300228" cy="249427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endParaRPr lang="es-PE" sz="1021" dirty="0">
              <a:solidFill>
                <a:schemeClr val="bg1"/>
              </a:solidFill>
            </a:endParaRPr>
          </a:p>
        </p:txBody>
      </p:sp>
      <p:sp>
        <p:nvSpPr>
          <p:cNvPr id="219" name="Rectángulo redondeado 58">
            <a:extLst>
              <a:ext uri="{FF2B5EF4-FFF2-40B4-BE49-F238E27FC236}">
                <a16:creationId xmlns:a16="http://schemas.microsoft.com/office/drawing/2014/main" id="{405B92EA-F0F5-4721-BCDD-7E741855BFCD}"/>
              </a:ext>
            </a:extLst>
          </p:cNvPr>
          <p:cNvSpPr/>
          <p:nvPr/>
        </p:nvSpPr>
        <p:spPr>
          <a:xfrm>
            <a:off x="1649132" y="2917118"/>
            <a:ext cx="808859" cy="1431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7" name="Rectángulo 246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666157" y="207962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667421" y="191633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672736" y="1756193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B1490522-63DF-45F4-BB4F-96EBD3799478}"/>
              </a:ext>
            </a:extLst>
          </p:cNvPr>
          <p:cNvSpPr/>
          <p:nvPr/>
        </p:nvSpPr>
        <p:spPr>
          <a:xfrm>
            <a:off x="1676644" y="1602438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51" name="Rectángulo 250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1670074" y="47727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226" name="Rectángulo redondeado 58">
            <a:extLst>
              <a:ext uri="{FF2B5EF4-FFF2-40B4-BE49-F238E27FC236}">
                <a16:creationId xmlns:a16="http://schemas.microsoft.com/office/drawing/2014/main" id="{51E181B9-3940-400F-9B84-820B0E7CD7BD}"/>
              </a:ext>
            </a:extLst>
          </p:cNvPr>
          <p:cNvSpPr/>
          <p:nvPr/>
        </p:nvSpPr>
        <p:spPr>
          <a:xfrm>
            <a:off x="812329" y="1462011"/>
            <a:ext cx="808859" cy="12735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2" name="CuadroTexto 241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777594" y="1594484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ángulo redondeado 123">
            <a:extLst>
              <a:ext uri="{FF2B5EF4-FFF2-40B4-BE49-F238E27FC236}">
                <a16:creationId xmlns:a16="http://schemas.microsoft.com/office/drawing/2014/main" id="{8E8DDF97-8981-4ACA-9CFC-DA021764E4E8}"/>
              </a:ext>
            </a:extLst>
          </p:cNvPr>
          <p:cNvSpPr/>
          <p:nvPr/>
        </p:nvSpPr>
        <p:spPr>
          <a:xfrm>
            <a:off x="2558162" y="2581884"/>
            <a:ext cx="671830" cy="172727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AUTO</a:t>
            </a:r>
            <a:endParaRPr lang="es-PE" sz="758" dirty="0"/>
          </a:p>
        </p:txBody>
      </p:sp>
      <p:sp>
        <p:nvSpPr>
          <p:cNvPr id="14" name="Rectángulo redondeado 123">
            <a:extLst>
              <a:ext uri="{FF2B5EF4-FFF2-40B4-BE49-F238E27FC236}">
                <a16:creationId xmlns:a16="http://schemas.microsoft.com/office/drawing/2014/main" id="{8E8DDF97-8981-4ACA-9CFC-DA021764E4E8}"/>
              </a:ext>
            </a:extLst>
          </p:cNvPr>
          <p:cNvSpPr/>
          <p:nvPr/>
        </p:nvSpPr>
        <p:spPr>
          <a:xfrm>
            <a:off x="2029757" y="292838"/>
            <a:ext cx="1939720" cy="172727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PREMIO LOGRO</a:t>
            </a:r>
            <a:endParaRPr lang="es-PE" sz="758" dirty="0"/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87D1A96E-5DEB-48B8-B8E5-42217D5291E3}"/>
              </a:ext>
            </a:extLst>
          </p:cNvPr>
          <p:cNvSpPr/>
          <p:nvPr/>
        </p:nvSpPr>
        <p:spPr>
          <a:xfrm>
            <a:off x="4198919" y="1726377"/>
            <a:ext cx="841193" cy="914100"/>
          </a:xfrm>
          <a:custGeom>
            <a:avLst/>
            <a:gdLst/>
            <a:ahLst/>
            <a:cxnLst/>
            <a:rect l="l" t="t" r="r" b="b"/>
            <a:pathLst>
              <a:path w="1648459" h="1791335">
                <a:moveTo>
                  <a:pt x="940879" y="0"/>
                </a:moveTo>
                <a:lnTo>
                  <a:pt x="0" y="683615"/>
                </a:lnTo>
                <a:lnTo>
                  <a:pt x="358825" y="1790496"/>
                </a:lnTo>
                <a:lnTo>
                  <a:pt x="1521485" y="1790966"/>
                </a:lnTo>
                <a:lnTo>
                  <a:pt x="1648231" y="1401076"/>
                </a:lnTo>
                <a:lnTo>
                  <a:pt x="1648231" y="514822"/>
                </a:lnTo>
                <a:lnTo>
                  <a:pt x="940879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52">
            <a:extLst>
              <a:ext uri="{FF2B5EF4-FFF2-40B4-BE49-F238E27FC236}">
                <a16:creationId xmlns:a16="http://schemas.microsoft.com/office/drawing/2014/main" id="{63F07EE7-F804-4344-B443-B92986AD8E75}"/>
              </a:ext>
            </a:extLst>
          </p:cNvPr>
          <p:cNvSpPr/>
          <p:nvPr/>
        </p:nvSpPr>
        <p:spPr>
          <a:xfrm>
            <a:off x="4378929" y="853315"/>
            <a:ext cx="661354" cy="1182401"/>
          </a:xfrm>
          <a:custGeom>
            <a:avLst/>
            <a:gdLst/>
            <a:ahLst/>
            <a:cxnLst/>
            <a:rect l="l" t="t" r="r" b="b"/>
            <a:pathLst>
              <a:path w="1296034" h="2317115">
                <a:moveTo>
                  <a:pt x="1295476" y="0"/>
                </a:moveTo>
                <a:lnTo>
                  <a:pt x="0" y="857095"/>
                </a:lnTo>
                <a:lnTo>
                  <a:pt x="519544" y="2316325"/>
                </a:lnTo>
                <a:lnTo>
                  <a:pt x="1295476" y="2316642"/>
                </a:lnTo>
                <a:lnTo>
                  <a:pt x="1295476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17" name="object 55">
            <a:extLst>
              <a:ext uri="{FF2B5EF4-FFF2-40B4-BE49-F238E27FC236}">
                <a16:creationId xmlns:a16="http://schemas.microsoft.com/office/drawing/2014/main" id="{F2B855DA-3F52-437C-B86B-662EC1DE86C8}"/>
              </a:ext>
            </a:extLst>
          </p:cNvPr>
          <p:cNvSpPr/>
          <p:nvPr/>
        </p:nvSpPr>
        <p:spPr>
          <a:xfrm>
            <a:off x="4329760" y="341842"/>
            <a:ext cx="710282" cy="905999"/>
          </a:xfrm>
          <a:custGeom>
            <a:avLst/>
            <a:gdLst/>
            <a:ahLst/>
            <a:cxnLst/>
            <a:rect l="l" t="t" r="r" b="b"/>
            <a:pathLst>
              <a:path w="1391920" h="1775460">
                <a:moveTo>
                  <a:pt x="932675" y="0"/>
                </a:moveTo>
                <a:lnTo>
                  <a:pt x="0" y="677659"/>
                </a:lnTo>
                <a:lnTo>
                  <a:pt x="355701" y="1774875"/>
                </a:lnTo>
                <a:lnTo>
                  <a:pt x="1391831" y="1775298"/>
                </a:lnTo>
                <a:lnTo>
                  <a:pt x="1391831" y="334180"/>
                </a:lnTo>
                <a:lnTo>
                  <a:pt x="932675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" name="object 57">
            <a:extLst>
              <a:ext uri="{FF2B5EF4-FFF2-40B4-BE49-F238E27FC236}">
                <a16:creationId xmlns:a16="http://schemas.microsoft.com/office/drawing/2014/main" id="{B64AE658-6815-4A48-8C46-668D16252719}"/>
              </a:ext>
            </a:extLst>
          </p:cNvPr>
          <p:cNvSpPr/>
          <p:nvPr/>
        </p:nvSpPr>
        <p:spPr>
          <a:xfrm>
            <a:off x="4688483" y="2"/>
            <a:ext cx="351578" cy="878456"/>
          </a:xfrm>
          <a:custGeom>
            <a:avLst/>
            <a:gdLst/>
            <a:ahLst/>
            <a:cxnLst/>
            <a:rect l="l" t="t" r="r" b="b"/>
            <a:pathLst>
              <a:path w="688975" h="1721485">
                <a:moveTo>
                  <a:pt x="688848" y="0"/>
                </a:moveTo>
                <a:lnTo>
                  <a:pt x="547706" y="0"/>
                </a:lnTo>
                <a:lnTo>
                  <a:pt x="0" y="397941"/>
                </a:lnTo>
                <a:lnTo>
                  <a:pt x="428866" y="1720850"/>
                </a:lnTo>
                <a:lnTo>
                  <a:pt x="688848" y="1720954"/>
                </a:lnTo>
                <a:lnTo>
                  <a:pt x="688848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2" name="object 53">
            <a:extLst>
              <a:ext uri="{FF2B5EF4-FFF2-40B4-BE49-F238E27FC236}">
                <a16:creationId xmlns:a16="http://schemas.microsoft.com/office/drawing/2014/main" id="{F95D5B3A-C7A1-469E-87B7-25C34CAF2B6A}"/>
              </a:ext>
            </a:extLst>
          </p:cNvPr>
          <p:cNvSpPr/>
          <p:nvPr/>
        </p:nvSpPr>
        <p:spPr>
          <a:xfrm>
            <a:off x="4252593" y="3168739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3" name="object 53">
            <a:extLst>
              <a:ext uri="{FF2B5EF4-FFF2-40B4-BE49-F238E27FC236}">
                <a16:creationId xmlns:a16="http://schemas.microsoft.com/office/drawing/2014/main" id="{463A31F8-6FB2-44FA-859A-7637D064B2BA}"/>
              </a:ext>
            </a:extLst>
          </p:cNvPr>
          <p:cNvSpPr/>
          <p:nvPr/>
        </p:nvSpPr>
        <p:spPr>
          <a:xfrm>
            <a:off x="4252593" y="3067428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33" name="Picture 2" descr="Resultado de imagen para ejecutivo feliz">
            <a:extLst>
              <a:ext uri="{FF2B5EF4-FFF2-40B4-BE49-F238E27FC236}">
                <a16:creationId xmlns:a16="http://schemas.microsoft.com/office/drawing/2014/main" id="{20896C2B-BAF9-4BBF-9945-E4AB44AB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4125" y="2889217"/>
            <a:ext cx="1384998" cy="10769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983117CE-3128-4FA4-A387-BC38B4AE67D2}"/>
              </a:ext>
            </a:extLst>
          </p:cNvPr>
          <p:cNvSpPr/>
          <p:nvPr/>
        </p:nvSpPr>
        <p:spPr>
          <a:xfrm>
            <a:off x="257757" y="49307"/>
            <a:ext cx="1300228" cy="249427"/>
          </a:xfrm>
          <a:prstGeom prst="rect">
            <a:avLst/>
          </a:prstGeom>
          <a:solidFill>
            <a:srgbClr val="1570C3"/>
          </a:solidFill>
        </p:spPr>
        <p:txBody>
          <a:bodyPr wrap="square">
            <a:spAutoFit/>
          </a:bodyPr>
          <a:lstStyle/>
          <a:p>
            <a:pPr algn="ctr"/>
            <a:r>
              <a:rPr lang="es-PE" sz="1021" dirty="0">
                <a:solidFill>
                  <a:schemeClr val="bg1"/>
                </a:solidFill>
              </a:rPr>
              <a:t>BONO </a:t>
            </a:r>
            <a:r>
              <a:rPr lang="es-PE" sz="1021" dirty="0" smtClean="0">
                <a:solidFill>
                  <a:schemeClr val="bg1"/>
                </a:solidFill>
              </a:rPr>
              <a:t>PREMIO</a:t>
            </a:r>
            <a:endParaRPr lang="es-PE" sz="1021" dirty="0">
              <a:solidFill>
                <a:schemeClr val="bg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1D192BA-72D3-4AD2-A112-B825A308A386}"/>
              </a:ext>
            </a:extLst>
          </p:cNvPr>
          <p:cNvSpPr/>
          <p:nvPr/>
        </p:nvSpPr>
        <p:spPr>
          <a:xfrm>
            <a:off x="1669762" y="649782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602F53C-EAD0-44A2-862F-8F4E6EAD00AE}"/>
              </a:ext>
            </a:extLst>
          </p:cNvPr>
          <p:cNvSpPr/>
          <p:nvPr/>
        </p:nvSpPr>
        <p:spPr>
          <a:xfrm>
            <a:off x="1669374" y="825005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6A2895D-A22B-42D6-B7AF-5F55B16C2BBA}"/>
              </a:ext>
            </a:extLst>
          </p:cNvPr>
          <p:cNvSpPr/>
          <p:nvPr/>
        </p:nvSpPr>
        <p:spPr>
          <a:xfrm>
            <a:off x="1670163" y="970385"/>
            <a:ext cx="324509" cy="160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8C072303-7520-4C58-91A9-02AED6ED83CE}"/>
              </a:ext>
            </a:extLst>
          </p:cNvPr>
          <p:cNvSpPr/>
          <p:nvPr/>
        </p:nvSpPr>
        <p:spPr>
          <a:xfrm>
            <a:off x="1673079" y="1117919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9DBA3C4-B7B8-41FF-85F2-B4C2E2B35B5D}"/>
              </a:ext>
            </a:extLst>
          </p:cNvPr>
          <p:cNvSpPr/>
          <p:nvPr/>
        </p:nvSpPr>
        <p:spPr>
          <a:xfrm>
            <a:off x="1673074" y="1287350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71F7D0E-D730-454D-A618-A4EEFDD79095}"/>
              </a:ext>
            </a:extLst>
          </p:cNvPr>
          <p:cNvSpPr/>
          <p:nvPr/>
        </p:nvSpPr>
        <p:spPr>
          <a:xfrm>
            <a:off x="1675465" y="1443874"/>
            <a:ext cx="324509" cy="1644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87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F4533C8C-273D-4BFA-92AD-DDF18DC7A882}"/>
              </a:ext>
            </a:extLst>
          </p:cNvPr>
          <p:cNvSpPr/>
          <p:nvPr/>
        </p:nvSpPr>
        <p:spPr>
          <a:xfrm>
            <a:off x="1670684" y="28512"/>
            <a:ext cx="2538091" cy="26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/>
              <a:t>¡¡GANA </a:t>
            </a:r>
            <a:r>
              <a:rPr lang="es-PE" sz="561" b="1" i="1" spc="127" dirty="0" smtClean="0"/>
              <a:t>LOS MEJORES PREMIOS POR REAFIRMANR TU RANGO 3 PERIODOS</a:t>
            </a:r>
            <a:endParaRPr lang="es-PE" sz="561" b="1" i="1" spc="127" dirty="0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6C801E6D-8B8C-4B3A-990D-C88C7B7947E3}"/>
              </a:ext>
            </a:extLst>
          </p:cNvPr>
          <p:cNvSpPr/>
          <p:nvPr/>
        </p:nvSpPr>
        <p:spPr>
          <a:xfrm>
            <a:off x="1343910" y="3115909"/>
            <a:ext cx="557856" cy="21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67" b="1" i="1" dirty="0" smtClean="0">
                <a:solidFill>
                  <a:schemeClr val="bg1"/>
                </a:solidFill>
              </a:rPr>
              <a:t>4° </a:t>
            </a:r>
            <a:r>
              <a:rPr lang="es-PE" sz="767" b="1" i="1" dirty="0">
                <a:solidFill>
                  <a:schemeClr val="bg1"/>
                </a:solidFill>
              </a:rPr>
              <a:t>BONO</a:t>
            </a:r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36987BFC-7A3F-45B1-9230-4132846D4D9A}"/>
              </a:ext>
            </a:extLst>
          </p:cNvPr>
          <p:cNvSpPr/>
          <p:nvPr/>
        </p:nvSpPr>
        <p:spPr>
          <a:xfrm>
            <a:off x="1333514" y="3218047"/>
            <a:ext cx="630158" cy="16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50" b="1" i="1" dirty="0" smtClean="0">
                <a:solidFill>
                  <a:schemeClr val="bg1"/>
                </a:solidFill>
              </a:rPr>
              <a:t>AUTO</a:t>
            </a:r>
            <a:endParaRPr lang="es-PE" sz="450" b="1" i="1" dirty="0">
              <a:solidFill>
                <a:schemeClr val="bg1"/>
              </a:solidFill>
            </a:endParaRPr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8A3F459D-D7AA-44E6-A061-A52BFBBDDD97}"/>
              </a:ext>
            </a:extLst>
          </p:cNvPr>
          <p:cNvSpPr/>
          <p:nvPr/>
        </p:nvSpPr>
        <p:spPr>
          <a:xfrm>
            <a:off x="3454809" y="1740380"/>
            <a:ext cx="82890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00" dirty="0" smtClean="0">
                <a:solidFill>
                  <a:schemeClr val="bg1"/>
                </a:solidFill>
              </a:rPr>
              <a:t>BONO DEPA $70,000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138" name="object 53">
            <a:extLst>
              <a:ext uri="{FF2B5EF4-FFF2-40B4-BE49-F238E27FC236}">
                <a16:creationId xmlns:a16="http://schemas.microsoft.com/office/drawing/2014/main" id="{349D8719-ACD7-49E7-B93B-5D30020F7C9C}"/>
              </a:ext>
            </a:extLst>
          </p:cNvPr>
          <p:cNvSpPr/>
          <p:nvPr/>
        </p:nvSpPr>
        <p:spPr>
          <a:xfrm>
            <a:off x="4252593" y="3159214"/>
            <a:ext cx="787403" cy="801985"/>
          </a:xfrm>
          <a:custGeom>
            <a:avLst/>
            <a:gdLst/>
            <a:ahLst/>
            <a:cxnLst/>
            <a:rect l="l" t="t" r="r" b="b"/>
            <a:pathLst>
              <a:path w="1543050" h="1571625">
                <a:moveTo>
                  <a:pt x="1015288" y="0"/>
                </a:moveTo>
                <a:lnTo>
                  <a:pt x="0" y="737666"/>
                </a:lnTo>
                <a:lnTo>
                  <a:pt x="270248" y="1571282"/>
                </a:lnTo>
                <a:lnTo>
                  <a:pt x="1542834" y="1571282"/>
                </a:lnTo>
                <a:lnTo>
                  <a:pt x="1542834" y="383952"/>
                </a:lnTo>
                <a:lnTo>
                  <a:pt x="1015288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0" name="object 54">
            <a:extLst>
              <a:ext uri="{FF2B5EF4-FFF2-40B4-BE49-F238E27FC236}">
                <a16:creationId xmlns:a16="http://schemas.microsoft.com/office/drawing/2014/main" id="{53A61D45-0F6B-42BA-97EE-BAA78ED9D204}"/>
              </a:ext>
            </a:extLst>
          </p:cNvPr>
          <p:cNvSpPr/>
          <p:nvPr/>
        </p:nvSpPr>
        <p:spPr>
          <a:xfrm>
            <a:off x="4741882" y="3086523"/>
            <a:ext cx="298112" cy="826287"/>
          </a:xfrm>
          <a:custGeom>
            <a:avLst/>
            <a:gdLst/>
            <a:ahLst/>
            <a:cxnLst/>
            <a:rect l="l" t="t" r="r" b="b"/>
            <a:pathLst>
              <a:path w="584200" h="1619250">
                <a:moveTo>
                  <a:pt x="584174" y="0"/>
                </a:moveTo>
                <a:lnTo>
                  <a:pt x="0" y="424449"/>
                </a:lnTo>
                <a:lnTo>
                  <a:pt x="387197" y="1618844"/>
                </a:lnTo>
                <a:lnTo>
                  <a:pt x="584174" y="1618924"/>
                </a:lnTo>
                <a:lnTo>
                  <a:pt x="584174" y="0"/>
                </a:lnTo>
                <a:close/>
              </a:path>
            </a:pathLst>
          </a:custGeom>
          <a:solidFill>
            <a:srgbClr val="DBFEFF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6" name="object 50">
            <a:extLst>
              <a:ext uri="{FF2B5EF4-FFF2-40B4-BE49-F238E27FC236}">
                <a16:creationId xmlns:a16="http://schemas.microsoft.com/office/drawing/2014/main" id="{B289D0F8-DC5F-4230-92E5-D75F137767A7}"/>
              </a:ext>
            </a:extLst>
          </p:cNvPr>
          <p:cNvSpPr/>
          <p:nvPr/>
        </p:nvSpPr>
        <p:spPr>
          <a:xfrm>
            <a:off x="4886100" y="1635695"/>
            <a:ext cx="153917" cy="586826"/>
          </a:xfrm>
          <a:custGeom>
            <a:avLst/>
            <a:gdLst/>
            <a:ahLst/>
            <a:cxnLst/>
            <a:rect l="l" t="t" r="r" b="b"/>
            <a:pathLst>
              <a:path w="301625" h="1149985">
                <a:moveTo>
                  <a:pt x="301586" y="0"/>
                </a:moveTo>
                <a:lnTo>
                  <a:pt x="0" y="219125"/>
                </a:lnTo>
                <a:lnTo>
                  <a:pt x="301586" y="1149436"/>
                </a:lnTo>
                <a:lnTo>
                  <a:pt x="301586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7" name="object 51">
            <a:extLst>
              <a:ext uri="{FF2B5EF4-FFF2-40B4-BE49-F238E27FC236}">
                <a16:creationId xmlns:a16="http://schemas.microsoft.com/office/drawing/2014/main" id="{556C5139-B41F-47FD-86BC-F148761AC03F}"/>
              </a:ext>
            </a:extLst>
          </p:cNvPr>
          <p:cNvSpPr/>
          <p:nvPr/>
        </p:nvSpPr>
        <p:spPr>
          <a:xfrm>
            <a:off x="4891928" y="1785398"/>
            <a:ext cx="148084" cy="592982"/>
          </a:xfrm>
          <a:custGeom>
            <a:avLst/>
            <a:gdLst/>
            <a:ahLst/>
            <a:cxnLst/>
            <a:rect l="l" t="t" r="r" b="b"/>
            <a:pathLst>
              <a:path w="290195" h="1162050">
                <a:moveTo>
                  <a:pt x="290169" y="0"/>
                </a:moveTo>
                <a:lnTo>
                  <a:pt x="0" y="580258"/>
                </a:lnTo>
                <a:lnTo>
                  <a:pt x="290169" y="1161710"/>
                </a:lnTo>
                <a:lnTo>
                  <a:pt x="290169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8" name="object 54">
            <a:extLst>
              <a:ext uri="{FF2B5EF4-FFF2-40B4-BE49-F238E27FC236}">
                <a16:creationId xmlns:a16="http://schemas.microsoft.com/office/drawing/2014/main" id="{1D1ECC31-8930-4F56-A928-74BEC4517C88}"/>
              </a:ext>
            </a:extLst>
          </p:cNvPr>
          <p:cNvSpPr/>
          <p:nvPr/>
        </p:nvSpPr>
        <p:spPr>
          <a:xfrm>
            <a:off x="4741882" y="2969871"/>
            <a:ext cx="298112" cy="826287"/>
          </a:xfrm>
          <a:custGeom>
            <a:avLst/>
            <a:gdLst/>
            <a:ahLst/>
            <a:cxnLst/>
            <a:rect l="l" t="t" r="r" b="b"/>
            <a:pathLst>
              <a:path w="584200" h="1619250">
                <a:moveTo>
                  <a:pt x="584174" y="0"/>
                </a:moveTo>
                <a:lnTo>
                  <a:pt x="0" y="424449"/>
                </a:lnTo>
                <a:lnTo>
                  <a:pt x="387197" y="1618844"/>
                </a:lnTo>
                <a:lnTo>
                  <a:pt x="584174" y="1618924"/>
                </a:lnTo>
                <a:lnTo>
                  <a:pt x="584174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9" name="object 58">
            <a:extLst>
              <a:ext uri="{FF2B5EF4-FFF2-40B4-BE49-F238E27FC236}">
                <a16:creationId xmlns:a16="http://schemas.microsoft.com/office/drawing/2014/main" id="{6147C109-CCA0-4B32-A713-CD3BD2F28F5A}"/>
              </a:ext>
            </a:extLst>
          </p:cNvPr>
          <p:cNvSpPr/>
          <p:nvPr/>
        </p:nvSpPr>
        <p:spPr>
          <a:xfrm>
            <a:off x="4882172" y="177941"/>
            <a:ext cx="158129" cy="531092"/>
          </a:xfrm>
          <a:custGeom>
            <a:avLst/>
            <a:gdLst/>
            <a:ahLst/>
            <a:cxnLst/>
            <a:rect l="l" t="t" r="r" b="b"/>
            <a:pathLst>
              <a:path w="309879" h="1040765">
                <a:moveTo>
                  <a:pt x="309283" y="0"/>
                </a:moveTo>
                <a:lnTo>
                  <a:pt x="0" y="224712"/>
                </a:lnTo>
                <a:lnTo>
                  <a:pt x="264464" y="1040534"/>
                </a:lnTo>
                <a:lnTo>
                  <a:pt x="309283" y="1040552"/>
                </a:lnTo>
                <a:lnTo>
                  <a:pt x="309283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69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14F59A5D-0FC0-40DA-AE3F-2BF82067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7" y="3427699"/>
            <a:ext cx="851672" cy="5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ángulo 169">
            <a:extLst>
              <a:ext uri="{FF2B5EF4-FFF2-40B4-BE49-F238E27FC236}">
                <a16:creationId xmlns:a16="http://schemas.microsoft.com/office/drawing/2014/main" id="{1C311598-0CCA-4963-BC1A-A64B4CF53935}"/>
              </a:ext>
            </a:extLst>
          </p:cNvPr>
          <p:cNvSpPr/>
          <p:nvPr/>
        </p:nvSpPr>
        <p:spPr>
          <a:xfrm>
            <a:off x="2009149" y="1276027"/>
            <a:ext cx="110309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00" dirty="0">
                <a:solidFill>
                  <a:schemeClr val="bg1"/>
                </a:solidFill>
              </a:rPr>
              <a:t>BONO AUTO </a:t>
            </a:r>
            <a:r>
              <a:rPr lang="es-PE" sz="500" dirty="0" smtClean="0">
                <a:solidFill>
                  <a:schemeClr val="bg1"/>
                </a:solidFill>
              </a:rPr>
              <a:t>$11,500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216" name="Rectángulo 215"/>
          <p:cNvSpPr/>
          <p:nvPr/>
        </p:nvSpPr>
        <p:spPr>
          <a:xfrm>
            <a:off x="1383465" y="47099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1665737" y="318511"/>
            <a:ext cx="327133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00" dirty="0"/>
          </a:p>
        </p:txBody>
      </p:sp>
      <p:sp>
        <p:nvSpPr>
          <p:cNvPr id="218" name="Rectángulo 217"/>
          <p:cNvSpPr/>
          <p:nvPr/>
        </p:nvSpPr>
        <p:spPr>
          <a:xfrm>
            <a:off x="1385596" y="465848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221" name="Rectángulo 220"/>
          <p:cNvSpPr/>
          <p:nvPr/>
        </p:nvSpPr>
        <p:spPr>
          <a:xfrm>
            <a:off x="1590927" y="476775"/>
            <a:ext cx="466794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800" dirty="0">
                <a:solidFill>
                  <a:schemeClr val="bg1"/>
                </a:solidFill>
              </a:rPr>
              <a:t>4</a:t>
            </a:r>
            <a:endParaRPr lang="es-PE" sz="800" dirty="0" smtClean="0">
              <a:solidFill>
                <a:schemeClr val="bg1"/>
              </a:solidFill>
            </a:endParaRP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72</a:t>
            </a:r>
          </a:p>
          <a:p>
            <a:pPr algn="ctr"/>
            <a:endParaRPr lang="es-PE" sz="3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180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432</a:t>
            </a:r>
          </a:p>
          <a:p>
            <a:pPr algn="ctr"/>
            <a:endParaRPr lang="es-PE" sz="3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1,080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2,592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6,480</a:t>
            </a:r>
          </a:p>
          <a:p>
            <a:pPr algn="ctr"/>
            <a:endParaRPr lang="es-PE" sz="200" dirty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15,552</a:t>
            </a:r>
          </a:p>
          <a:p>
            <a:pPr algn="ctr"/>
            <a:endParaRPr lang="es-PE" sz="200" dirty="0" smtClean="0">
              <a:solidFill>
                <a:schemeClr val="bg1"/>
              </a:solidFill>
            </a:endParaRPr>
          </a:p>
          <a:p>
            <a:pPr algn="ctr"/>
            <a:r>
              <a:rPr lang="es-PE" sz="800" dirty="0" smtClean="0">
                <a:solidFill>
                  <a:schemeClr val="bg1"/>
                </a:solidFill>
              </a:rPr>
              <a:t>38,880</a:t>
            </a:r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  <a:p>
            <a:pPr algn="ctr"/>
            <a:endParaRPr lang="es-PE" sz="800" dirty="0">
              <a:solidFill>
                <a:schemeClr val="bg1"/>
              </a:solidFill>
            </a:endParaRPr>
          </a:p>
        </p:txBody>
      </p:sp>
      <p:sp>
        <p:nvSpPr>
          <p:cNvPr id="210" name="Rectángulo redondeado 58">
            <a:extLst>
              <a:ext uri="{FF2B5EF4-FFF2-40B4-BE49-F238E27FC236}">
                <a16:creationId xmlns:a16="http://schemas.microsoft.com/office/drawing/2014/main" id="{14EF01B7-FF62-44CB-95A9-BB8441A4867C}"/>
              </a:ext>
            </a:extLst>
          </p:cNvPr>
          <p:cNvSpPr/>
          <p:nvPr/>
        </p:nvSpPr>
        <p:spPr>
          <a:xfrm>
            <a:off x="814902" y="2094821"/>
            <a:ext cx="808859" cy="133146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1" name="Rectángulo redondeado 58">
            <a:extLst>
              <a:ext uri="{FF2B5EF4-FFF2-40B4-BE49-F238E27FC236}">
                <a16:creationId xmlns:a16="http://schemas.microsoft.com/office/drawing/2014/main" id="{F9FEBB36-EAC5-406C-B744-23E8CD96DD3F}"/>
              </a:ext>
            </a:extLst>
          </p:cNvPr>
          <p:cNvSpPr/>
          <p:nvPr/>
        </p:nvSpPr>
        <p:spPr>
          <a:xfrm>
            <a:off x="808026" y="1919035"/>
            <a:ext cx="808859" cy="155298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2" name="Rectángulo redondeado 58">
            <a:extLst>
              <a:ext uri="{FF2B5EF4-FFF2-40B4-BE49-F238E27FC236}">
                <a16:creationId xmlns:a16="http://schemas.microsoft.com/office/drawing/2014/main" id="{C157A49E-C7B8-4109-95FE-F758B3C5C86B}"/>
              </a:ext>
            </a:extLst>
          </p:cNvPr>
          <p:cNvSpPr/>
          <p:nvPr/>
        </p:nvSpPr>
        <p:spPr>
          <a:xfrm>
            <a:off x="814902" y="1765440"/>
            <a:ext cx="808859" cy="139433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791513" y="1717791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DOBLE DIAMANTE</a:t>
            </a:r>
          </a:p>
        </p:txBody>
      </p:sp>
      <p:sp>
        <p:nvSpPr>
          <p:cNvPr id="222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809478" y="974680"/>
            <a:ext cx="808859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RUBY</a:t>
            </a:r>
            <a:endParaRPr lang="es-PE" sz="758" dirty="0"/>
          </a:p>
        </p:txBody>
      </p:sp>
      <p:sp>
        <p:nvSpPr>
          <p:cNvPr id="223" name="Rectángulo redondeado 58">
            <a:extLst>
              <a:ext uri="{FF2B5EF4-FFF2-40B4-BE49-F238E27FC236}">
                <a16:creationId xmlns:a16="http://schemas.microsoft.com/office/drawing/2014/main" id="{F1BE7F55-95F7-4D9A-97E9-83BC6E13C6AB}"/>
              </a:ext>
            </a:extLst>
          </p:cNvPr>
          <p:cNvSpPr/>
          <p:nvPr/>
        </p:nvSpPr>
        <p:spPr>
          <a:xfrm>
            <a:off x="811546" y="827940"/>
            <a:ext cx="808859" cy="1264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ZAFIRO</a:t>
            </a:r>
            <a:endParaRPr lang="es-PE" sz="758" dirty="0"/>
          </a:p>
        </p:txBody>
      </p:sp>
      <p:sp>
        <p:nvSpPr>
          <p:cNvPr id="225" name="Rectángulo redondeado 58">
            <a:extLst>
              <a:ext uri="{FF2B5EF4-FFF2-40B4-BE49-F238E27FC236}">
                <a16:creationId xmlns:a16="http://schemas.microsoft.com/office/drawing/2014/main" id="{2D6FC34B-493C-42D1-8FE4-A6F1226AEF17}"/>
              </a:ext>
            </a:extLst>
          </p:cNvPr>
          <p:cNvSpPr/>
          <p:nvPr/>
        </p:nvSpPr>
        <p:spPr>
          <a:xfrm>
            <a:off x="817097" y="1605085"/>
            <a:ext cx="808859" cy="1458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27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808026" y="468675"/>
            <a:ext cx="808859" cy="1626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PLATA</a:t>
            </a:r>
            <a:endParaRPr lang="es-PE" sz="758" dirty="0"/>
          </a:p>
        </p:txBody>
      </p:sp>
      <p:sp>
        <p:nvSpPr>
          <p:cNvPr id="228" name="Rectángulo redondeado 58">
            <a:extLst>
              <a:ext uri="{FF2B5EF4-FFF2-40B4-BE49-F238E27FC236}">
                <a16:creationId xmlns:a16="http://schemas.microsoft.com/office/drawing/2014/main" id="{248E4E90-DE8B-42D1-984E-E7B490A4ABE0}"/>
              </a:ext>
            </a:extLst>
          </p:cNvPr>
          <p:cNvSpPr/>
          <p:nvPr/>
        </p:nvSpPr>
        <p:spPr>
          <a:xfrm>
            <a:off x="812602" y="661531"/>
            <a:ext cx="808859" cy="1380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ORO</a:t>
            </a:r>
            <a:endParaRPr lang="es-PE" sz="758" dirty="0"/>
          </a:p>
        </p:txBody>
      </p:sp>
      <p:sp>
        <p:nvSpPr>
          <p:cNvPr id="229" name="Rectángulo redondeado 58">
            <a:extLst>
              <a:ext uri="{FF2B5EF4-FFF2-40B4-BE49-F238E27FC236}">
                <a16:creationId xmlns:a16="http://schemas.microsoft.com/office/drawing/2014/main" id="{405B92EA-F0F5-4721-BCDD-7E741855BFCD}"/>
              </a:ext>
            </a:extLst>
          </p:cNvPr>
          <p:cNvSpPr/>
          <p:nvPr/>
        </p:nvSpPr>
        <p:spPr>
          <a:xfrm>
            <a:off x="816936" y="1133945"/>
            <a:ext cx="808859" cy="1431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30" name="Rectángulo redondeado 58">
            <a:extLst>
              <a:ext uri="{FF2B5EF4-FFF2-40B4-BE49-F238E27FC236}">
                <a16:creationId xmlns:a16="http://schemas.microsoft.com/office/drawing/2014/main" id="{D6B68564-20B5-4C90-AD32-0C635BEC5777}"/>
              </a:ext>
            </a:extLst>
          </p:cNvPr>
          <p:cNvSpPr/>
          <p:nvPr/>
        </p:nvSpPr>
        <p:spPr>
          <a:xfrm>
            <a:off x="818096" y="1297766"/>
            <a:ext cx="808859" cy="1428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DIAMANTE </a:t>
            </a:r>
            <a:endParaRPr lang="es-PE" sz="758" dirty="0"/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AF8202F4-A368-440E-807C-64F0ED08FA5A}"/>
              </a:ext>
            </a:extLst>
          </p:cNvPr>
          <p:cNvSpPr txBox="1"/>
          <p:nvPr/>
        </p:nvSpPr>
        <p:spPr>
          <a:xfrm>
            <a:off x="783550" y="1110211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ESMERALDA</a:t>
            </a:r>
          </a:p>
        </p:txBody>
      </p: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767174" y="1561912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AZUL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722737" y="2060693"/>
            <a:ext cx="962390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IMPERIAL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3" name="CuadroTexto 252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775483" y="1893963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TRIPLE </a:t>
            </a:r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DIAMANTE</a:t>
            </a:r>
          </a:p>
        </p:txBody>
      </p: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748542" y="1408978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1624612" y="3501132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DOBLE DIAMANTE</a:t>
            </a:r>
          </a:p>
        </p:txBody>
      </p:sp>
      <p:sp>
        <p:nvSpPr>
          <p:cNvPr id="203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1642577" y="2758021"/>
            <a:ext cx="808859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RUBY</a:t>
            </a:r>
            <a:endParaRPr lang="es-PE" sz="758" dirty="0"/>
          </a:p>
        </p:txBody>
      </p:sp>
      <p:sp>
        <p:nvSpPr>
          <p:cNvPr id="204" name="Rectángulo redondeado 58">
            <a:extLst>
              <a:ext uri="{FF2B5EF4-FFF2-40B4-BE49-F238E27FC236}">
                <a16:creationId xmlns:a16="http://schemas.microsoft.com/office/drawing/2014/main" id="{D6B68564-20B5-4C90-AD32-0C635BEC5777}"/>
              </a:ext>
            </a:extLst>
          </p:cNvPr>
          <p:cNvSpPr/>
          <p:nvPr/>
        </p:nvSpPr>
        <p:spPr>
          <a:xfrm>
            <a:off x="1651195" y="3081107"/>
            <a:ext cx="808859" cy="1428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DIAMANTE </a:t>
            </a:r>
            <a:endParaRPr lang="es-PE" sz="758" dirty="0"/>
          </a:p>
        </p:txBody>
      </p: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AF8202F4-A368-440E-807C-64F0ED08FA5A}"/>
              </a:ext>
            </a:extLst>
          </p:cNvPr>
          <p:cNvSpPr txBox="1"/>
          <p:nvPr/>
        </p:nvSpPr>
        <p:spPr>
          <a:xfrm>
            <a:off x="1616649" y="2893552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ESMERALDA</a:t>
            </a:r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600273" y="3345253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AZUL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1608582" y="3677304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TRIPLE </a:t>
            </a:r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DIAMANTE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581641" y="3192319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0" name="Rectángulo redondeado 58">
            <a:extLst>
              <a:ext uri="{FF2B5EF4-FFF2-40B4-BE49-F238E27FC236}">
                <a16:creationId xmlns:a16="http://schemas.microsoft.com/office/drawing/2014/main" id="{51E181B9-3940-400F-9B84-820B0E7CD7BD}"/>
              </a:ext>
            </a:extLst>
          </p:cNvPr>
          <p:cNvSpPr/>
          <p:nvPr/>
        </p:nvSpPr>
        <p:spPr>
          <a:xfrm>
            <a:off x="1654979" y="3250849"/>
            <a:ext cx="808859" cy="12735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24" name="Rectángulo redondeado 58">
            <a:extLst>
              <a:ext uri="{FF2B5EF4-FFF2-40B4-BE49-F238E27FC236}">
                <a16:creationId xmlns:a16="http://schemas.microsoft.com/office/drawing/2014/main" id="{2D6FC34B-493C-42D1-8FE4-A6F1226AEF17}"/>
              </a:ext>
            </a:extLst>
          </p:cNvPr>
          <p:cNvSpPr/>
          <p:nvPr/>
        </p:nvSpPr>
        <p:spPr>
          <a:xfrm>
            <a:off x="1659747" y="3393923"/>
            <a:ext cx="808859" cy="1458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31" name="CuadroTexto 230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609824" y="3350750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AZUL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591192" y="3197816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1" name="Rectángulo redondeado 58">
            <a:extLst>
              <a:ext uri="{FF2B5EF4-FFF2-40B4-BE49-F238E27FC236}">
                <a16:creationId xmlns:a16="http://schemas.microsoft.com/office/drawing/2014/main" id="{F9FEBB36-EAC5-406C-B744-23E8CD96DD3F}"/>
              </a:ext>
            </a:extLst>
          </p:cNvPr>
          <p:cNvSpPr/>
          <p:nvPr/>
        </p:nvSpPr>
        <p:spPr>
          <a:xfrm>
            <a:off x="1656108" y="3702376"/>
            <a:ext cx="808859" cy="155298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4" name="Rectángulo redondeado 58">
            <a:extLst>
              <a:ext uri="{FF2B5EF4-FFF2-40B4-BE49-F238E27FC236}">
                <a16:creationId xmlns:a16="http://schemas.microsoft.com/office/drawing/2014/main" id="{C157A49E-C7B8-4109-95FE-F758B3C5C86B}"/>
              </a:ext>
            </a:extLst>
          </p:cNvPr>
          <p:cNvSpPr/>
          <p:nvPr/>
        </p:nvSpPr>
        <p:spPr>
          <a:xfrm>
            <a:off x="1662984" y="3548781"/>
            <a:ext cx="808859" cy="139433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1639595" y="3501132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DOBLE DIAMANTE</a:t>
            </a:r>
          </a:p>
        </p:txBody>
      </p:sp>
      <p:sp>
        <p:nvSpPr>
          <p:cNvPr id="255" name="CuadroTexto 254">
            <a:extLst>
              <a:ext uri="{FF2B5EF4-FFF2-40B4-BE49-F238E27FC236}">
                <a16:creationId xmlns:a16="http://schemas.microsoft.com/office/drawing/2014/main" id="{BA9184C5-E22D-4551-8791-6CE880157207}"/>
              </a:ext>
            </a:extLst>
          </p:cNvPr>
          <p:cNvSpPr txBox="1"/>
          <p:nvPr/>
        </p:nvSpPr>
        <p:spPr>
          <a:xfrm>
            <a:off x="1623565" y="3677304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TRIPLE </a:t>
            </a:r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DIAMANTE</a:t>
            </a:r>
          </a:p>
        </p:txBody>
      </p:sp>
      <p:sp>
        <p:nvSpPr>
          <p:cNvPr id="307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32289" y="486612"/>
            <a:ext cx="1938541" cy="1451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GIFT CARD $ 100</a:t>
            </a:r>
            <a:endParaRPr lang="es-PE" sz="758" dirty="0"/>
          </a:p>
        </p:txBody>
      </p:sp>
      <p:sp>
        <p:nvSpPr>
          <p:cNvPr id="309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9757" y="660518"/>
            <a:ext cx="1938541" cy="14512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GIFT CARD $ 300</a:t>
            </a:r>
            <a:endParaRPr lang="es-PE" sz="758" dirty="0"/>
          </a:p>
        </p:txBody>
      </p:sp>
      <p:sp>
        <p:nvSpPr>
          <p:cNvPr id="310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31585" y="821539"/>
            <a:ext cx="1938541" cy="14512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TOUR NACIONAL $ 750</a:t>
            </a:r>
            <a:endParaRPr lang="es-PE" sz="758" dirty="0"/>
          </a:p>
        </p:txBody>
      </p:sp>
      <p:sp>
        <p:nvSpPr>
          <p:cNvPr id="312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9756" y="989616"/>
            <a:ext cx="1938541" cy="14512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AUTO $ 2,250</a:t>
            </a:r>
            <a:endParaRPr lang="es-PE" sz="758" dirty="0"/>
          </a:p>
        </p:txBody>
      </p:sp>
      <p:sp>
        <p:nvSpPr>
          <p:cNvPr id="313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33014" y="1141747"/>
            <a:ext cx="1938541" cy="14512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TOUR MUNDO $ 4,500</a:t>
            </a:r>
            <a:endParaRPr lang="es-PE" sz="758" dirty="0"/>
          </a:p>
        </p:txBody>
      </p:sp>
      <p:sp>
        <p:nvSpPr>
          <p:cNvPr id="314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4950" y="1304996"/>
            <a:ext cx="1938541" cy="1451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AUTO LUJO $11,500</a:t>
            </a:r>
            <a:endParaRPr lang="es-PE" sz="758" dirty="0"/>
          </a:p>
        </p:txBody>
      </p:sp>
      <p:sp>
        <p:nvSpPr>
          <p:cNvPr id="316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4408" y="1461734"/>
            <a:ext cx="1938541" cy="1451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DEPARTAMENTO $30,000</a:t>
            </a:r>
            <a:endParaRPr lang="es-PE" sz="758" dirty="0"/>
          </a:p>
        </p:txBody>
      </p:sp>
      <p:sp>
        <p:nvSpPr>
          <p:cNvPr id="317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30910" y="1618611"/>
            <a:ext cx="1938541" cy="1451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CASH $70,000</a:t>
            </a:r>
            <a:endParaRPr lang="es-PE" sz="758" dirty="0"/>
          </a:p>
        </p:txBody>
      </p:sp>
      <p:sp>
        <p:nvSpPr>
          <p:cNvPr id="318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7002" y="1774997"/>
            <a:ext cx="1938541" cy="145121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CASA  $ 150,000</a:t>
            </a:r>
            <a:endParaRPr lang="es-PE" sz="758" dirty="0"/>
          </a:p>
        </p:txBody>
      </p:sp>
      <p:sp>
        <p:nvSpPr>
          <p:cNvPr id="319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8550" y="1938278"/>
            <a:ext cx="1936957" cy="145121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PORSHE + CASA PLAYA $ 250,000</a:t>
            </a:r>
            <a:endParaRPr lang="es-PE" sz="758" dirty="0"/>
          </a:p>
        </p:txBody>
      </p:sp>
      <p:sp>
        <p:nvSpPr>
          <p:cNvPr id="320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2025274" y="2096219"/>
            <a:ext cx="1938541" cy="145121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BONO FERRARI + CASH $ 500,000</a:t>
            </a:r>
            <a:endParaRPr lang="es-PE" sz="758" dirty="0"/>
          </a:p>
        </p:txBody>
      </p:sp>
      <p:sp>
        <p:nvSpPr>
          <p:cNvPr id="321" name="Rectángulo redondeado 123">
            <a:extLst>
              <a:ext uri="{FF2B5EF4-FFF2-40B4-BE49-F238E27FC236}">
                <a16:creationId xmlns:a16="http://schemas.microsoft.com/office/drawing/2014/main" id="{8E8DDF97-8981-4ACA-9CFC-DA021764E4E8}"/>
              </a:ext>
            </a:extLst>
          </p:cNvPr>
          <p:cNvSpPr/>
          <p:nvPr/>
        </p:nvSpPr>
        <p:spPr>
          <a:xfrm>
            <a:off x="3293678" y="2586042"/>
            <a:ext cx="671830" cy="172727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CASA</a:t>
            </a:r>
            <a:endParaRPr lang="es-PE" sz="758" dirty="0"/>
          </a:p>
        </p:txBody>
      </p:sp>
      <p:sp>
        <p:nvSpPr>
          <p:cNvPr id="322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2556892" y="2771339"/>
            <a:ext cx="662186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750</a:t>
            </a:r>
            <a:endParaRPr lang="es-PE" sz="758" dirty="0"/>
          </a:p>
        </p:txBody>
      </p:sp>
      <p:sp>
        <p:nvSpPr>
          <p:cNvPr id="323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2556892" y="2924201"/>
            <a:ext cx="662186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750</a:t>
            </a:r>
            <a:endParaRPr lang="es-PE" sz="758" dirty="0"/>
          </a:p>
        </p:txBody>
      </p:sp>
      <p:sp>
        <p:nvSpPr>
          <p:cNvPr id="324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2552575" y="3087705"/>
            <a:ext cx="662186" cy="1366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1,500</a:t>
            </a:r>
            <a:endParaRPr lang="es-PE" sz="758" dirty="0"/>
          </a:p>
        </p:txBody>
      </p:sp>
      <p:sp>
        <p:nvSpPr>
          <p:cNvPr id="327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3295346" y="3246200"/>
            <a:ext cx="662186" cy="1366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4,500</a:t>
            </a:r>
            <a:endParaRPr lang="es-PE" sz="758" dirty="0"/>
          </a:p>
        </p:txBody>
      </p:sp>
      <p:sp>
        <p:nvSpPr>
          <p:cNvPr id="328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3293678" y="3552474"/>
            <a:ext cx="662186" cy="136652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7,500</a:t>
            </a:r>
            <a:endParaRPr lang="es-PE" sz="758" dirty="0"/>
          </a:p>
        </p:txBody>
      </p:sp>
      <p:sp>
        <p:nvSpPr>
          <p:cNvPr id="329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3296874" y="3398838"/>
            <a:ext cx="662186" cy="1366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4,500</a:t>
            </a:r>
            <a:endParaRPr lang="es-PE" sz="758" dirty="0"/>
          </a:p>
        </p:txBody>
      </p:sp>
      <p:sp>
        <p:nvSpPr>
          <p:cNvPr id="330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3293678" y="3702376"/>
            <a:ext cx="662186" cy="136652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S/. 7,500</a:t>
            </a:r>
            <a:endParaRPr lang="es-PE" sz="758" dirty="0"/>
          </a:p>
        </p:txBody>
      </p:sp>
      <p:sp>
        <p:nvSpPr>
          <p:cNvPr id="331" name="Rectángulo 330">
            <a:extLst>
              <a:ext uri="{FF2B5EF4-FFF2-40B4-BE49-F238E27FC236}">
                <a16:creationId xmlns:a16="http://schemas.microsoft.com/office/drawing/2014/main" id="{F4533C8C-273D-4BFA-92AD-DDF18DC7A882}"/>
              </a:ext>
            </a:extLst>
          </p:cNvPr>
          <p:cNvSpPr/>
          <p:nvPr/>
        </p:nvSpPr>
        <p:spPr>
          <a:xfrm>
            <a:off x="1524184" y="2315440"/>
            <a:ext cx="2680151" cy="26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spc="127" dirty="0" smtClean="0"/>
              <a:t>TU AUTO Y CASA GRATIS SOLO REAFIRMANDO TU RANGO DESPUES DE LOGRAR EL PREMIO</a:t>
            </a:r>
            <a:endParaRPr lang="es-PE" sz="561" b="1" i="1" spc="127" dirty="0"/>
          </a:p>
        </p:txBody>
      </p:sp>
      <p:sp>
        <p:nvSpPr>
          <p:cNvPr id="2" name="Rectángulo 1"/>
          <p:cNvSpPr/>
          <p:nvPr/>
        </p:nvSpPr>
        <p:spPr>
          <a:xfrm>
            <a:off x="141475" y="2328311"/>
            <a:ext cx="1253868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020" dirty="0" smtClean="0">
                <a:solidFill>
                  <a:schemeClr val="bg1"/>
                </a:solidFill>
              </a:rPr>
              <a:t>BONO AUTO </a:t>
            </a:r>
            <a:r>
              <a:rPr lang="es-PE" sz="1020" dirty="0">
                <a:solidFill>
                  <a:schemeClr val="bg1"/>
                </a:solidFill>
              </a:rPr>
              <a:t>Y CASA</a:t>
            </a:r>
          </a:p>
        </p:txBody>
      </p:sp>
    </p:spTree>
    <p:extLst>
      <p:ext uri="{BB962C8B-B14F-4D97-AF65-F5344CB8AC3E}">
        <p14:creationId xmlns:p14="http://schemas.microsoft.com/office/powerpoint/2010/main" val="13163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bject 7">
            <a:extLst>
              <a:ext uri="{FF2B5EF4-FFF2-40B4-BE49-F238E27FC236}">
                <a16:creationId xmlns:a16="http://schemas.microsoft.com/office/drawing/2014/main" id="{8C1ED684-4A15-465F-849F-57585B6D8450}"/>
              </a:ext>
            </a:extLst>
          </p:cNvPr>
          <p:cNvSpPr/>
          <p:nvPr/>
        </p:nvSpPr>
        <p:spPr>
          <a:xfrm>
            <a:off x="20097" y="2496722"/>
            <a:ext cx="159132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82" name="Picture 2" descr="Resultado de imagen para PORSCHE CAYENN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233" y="408205"/>
            <a:ext cx="362385" cy="27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44" y="245933"/>
            <a:ext cx="268232" cy="1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16">
            <a:extLst>
              <a:ext uri="{FF2B5EF4-FFF2-40B4-BE49-F238E27FC236}">
                <a16:creationId xmlns:a16="http://schemas.microsoft.com/office/drawing/2014/main" id="{FD77FCD4-9BE9-4A29-A432-489559754D5A}"/>
              </a:ext>
            </a:extLst>
          </p:cNvPr>
          <p:cNvSpPr/>
          <p:nvPr/>
        </p:nvSpPr>
        <p:spPr>
          <a:xfrm>
            <a:off x="4068" y="2830033"/>
            <a:ext cx="994816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A78ABE5-0D7C-42AF-A8EA-30CA7CEAD631}"/>
              </a:ext>
            </a:extLst>
          </p:cNvPr>
          <p:cNvSpPr/>
          <p:nvPr/>
        </p:nvSpPr>
        <p:spPr>
          <a:xfrm>
            <a:off x="13433" y="2375413"/>
            <a:ext cx="121949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32F31A83-C39D-4364-AD43-1502492D33F3}"/>
              </a:ext>
            </a:extLst>
          </p:cNvPr>
          <p:cNvSpPr/>
          <p:nvPr/>
        </p:nvSpPr>
        <p:spPr>
          <a:xfrm>
            <a:off x="-4983" y="618609"/>
            <a:ext cx="1174431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A1871BF5-8C16-4A86-A46D-C0F52A955396}"/>
              </a:ext>
            </a:extLst>
          </p:cNvPr>
          <p:cNvSpPr/>
          <p:nvPr/>
        </p:nvSpPr>
        <p:spPr>
          <a:xfrm>
            <a:off x="9087" y="857201"/>
            <a:ext cx="65323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4F0AA47-8EFC-457C-B851-80E97EE5C2A0}"/>
              </a:ext>
            </a:extLst>
          </p:cNvPr>
          <p:cNvSpPr/>
          <p:nvPr/>
        </p:nvSpPr>
        <p:spPr>
          <a:xfrm>
            <a:off x="79424" y="1091624"/>
            <a:ext cx="1468748" cy="1918930"/>
          </a:xfrm>
          <a:custGeom>
            <a:avLst/>
            <a:gdLst/>
            <a:ahLst/>
            <a:cxnLst/>
            <a:rect l="l" t="t" r="r" b="b"/>
            <a:pathLst>
              <a:path w="2959735" h="3760470">
                <a:moveTo>
                  <a:pt x="982479" y="0"/>
                </a:moveTo>
                <a:lnTo>
                  <a:pt x="0" y="713814"/>
                </a:lnTo>
                <a:lnTo>
                  <a:pt x="0" y="3760038"/>
                </a:lnTo>
                <a:lnTo>
                  <a:pt x="2204186" y="3760038"/>
                </a:lnTo>
                <a:lnTo>
                  <a:pt x="2959239" y="1436204"/>
                </a:lnTo>
                <a:lnTo>
                  <a:pt x="982479" y="0"/>
                </a:lnTo>
                <a:close/>
              </a:path>
            </a:pathLst>
          </a:custGeom>
          <a:solidFill>
            <a:srgbClr val="76D6FF">
              <a:alpha val="133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801FB486-4F9B-4629-BE7C-26EBA31F767E}"/>
              </a:ext>
            </a:extLst>
          </p:cNvPr>
          <p:cNvSpPr/>
          <p:nvPr/>
        </p:nvSpPr>
        <p:spPr>
          <a:xfrm>
            <a:off x="45004" y="3170470"/>
            <a:ext cx="77612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A3C0D-4CB5-498B-92AD-B678421A15B8}"/>
              </a:ext>
            </a:extLst>
          </p:cNvPr>
          <p:cNvSpPr txBox="1"/>
          <p:nvPr/>
        </p:nvSpPr>
        <p:spPr>
          <a:xfrm>
            <a:off x="355709" y="2984764"/>
            <a:ext cx="36272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rgbClr val="595959"/>
                </a:solidFill>
              </a:rPr>
              <a:t>2 NIVE</a:t>
            </a:r>
            <a:endParaRPr lang="es-PE" sz="612" b="1" i="1" dirty="0">
              <a:solidFill>
                <a:srgbClr val="595959"/>
              </a:solidFill>
            </a:endParaRPr>
          </a:p>
        </p:txBody>
      </p:sp>
      <p:sp>
        <p:nvSpPr>
          <p:cNvPr id="6" name="11 Recortar rectángulo de esquina sencilla"/>
          <p:cNvSpPr/>
          <p:nvPr/>
        </p:nvSpPr>
        <p:spPr>
          <a:xfrm>
            <a:off x="378990" y="2502312"/>
            <a:ext cx="301383" cy="717799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BBECBE4-698B-4779-99C1-0B02D03ED8B0}"/>
              </a:ext>
            </a:extLst>
          </p:cNvPr>
          <p:cNvSpPr/>
          <p:nvPr/>
        </p:nvSpPr>
        <p:spPr>
          <a:xfrm>
            <a:off x="7812" y="2050988"/>
            <a:ext cx="82843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8 Rectángulo"/>
          <p:cNvSpPr/>
          <p:nvPr/>
        </p:nvSpPr>
        <p:spPr>
          <a:xfrm>
            <a:off x="374825" y="2577531"/>
            <a:ext cx="306322" cy="4700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pic>
        <p:nvPicPr>
          <p:cNvPr id="11" name="Picture 2" descr="Resultado de imagen para COFRE DE ORO PNG">
            <a:extLst>
              <a:ext uri="{FF2B5EF4-FFF2-40B4-BE49-F238E27FC236}">
                <a16:creationId xmlns:a16="http://schemas.microsoft.com/office/drawing/2014/main" id="{362970FD-950E-462D-B041-0F71A9DD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05" y="93331"/>
            <a:ext cx="340921" cy="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8">
            <a:extLst>
              <a:ext uri="{FF2B5EF4-FFF2-40B4-BE49-F238E27FC236}">
                <a16:creationId xmlns:a16="http://schemas.microsoft.com/office/drawing/2014/main" id="{A5496878-7973-4669-A4BF-BE77D2C1D34B}"/>
              </a:ext>
            </a:extLst>
          </p:cNvPr>
          <p:cNvSpPr/>
          <p:nvPr/>
        </p:nvSpPr>
        <p:spPr>
          <a:xfrm>
            <a:off x="-19050" y="11690"/>
            <a:ext cx="126865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118 Recortar rectángulo de esquina sencilla"/>
          <p:cNvSpPr/>
          <p:nvPr/>
        </p:nvSpPr>
        <p:spPr>
          <a:xfrm>
            <a:off x="1479127" y="1804951"/>
            <a:ext cx="343717" cy="222737"/>
          </a:xfrm>
          <a:prstGeom prst="snip1Rect">
            <a:avLst/>
          </a:prstGeom>
          <a:solidFill>
            <a:srgbClr val="E45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7" name="118 Recortar rectángulo de esquina sencilla"/>
          <p:cNvSpPr/>
          <p:nvPr/>
        </p:nvSpPr>
        <p:spPr>
          <a:xfrm>
            <a:off x="1120205" y="1961142"/>
            <a:ext cx="343357" cy="243112"/>
          </a:xfrm>
          <a:prstGeom prst="snip1Rect">
            <a:avLst/>
          </a:prstGeom>
          <a:solidFill>
            <a:srgbClr val="E45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8" name="118 Recortar rectángulo de esquina sencilla"/>
          <p:cNvSpPr/>
          <p:nvPr/>
        </p:nvSpPr>
        <p:spPr>
          <a:xfrm>
            <a:off x="382848" y="2041488"/>
            <a:ext cx="300624" cy="310178"/>
          </a:xfrm>
          <a:prstGeom prst="snip1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E9B05E-71BA-4BF2-BD92-FFA9FA305CF9}"/>
              </a:ext>
            </a:extLst>
          </p:cNvPr>
          <p:cNvSpPr/>
          <p:nvPr/>
        </p:nvSpPr>
        <p:spPr>
          <a:xfrm>
            <a:off x="390871" y="3364955"/>
            <a:ext cx="289581" cy="1029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63" b="1" i="1" spc="127" dirty="0"/>
          </a:p>
        </p:txBody>
      </p:sp>
      <p:sp>
        <p:nvSpPr>
          <p:cNvPr id="22" name="3 Recortar rectángulo de esquina sencilla"/>
          <p:cNvSpPr/>
          <p:nvPr/>
        </p:nvSpPr>
        <p:spPr>
          <a:xfrm>
            <a:off x="3726053" y="1260903"/>
            <a:ext cx="345969" cy="1958214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5 Recortar rectángulo de esquina sencilla"/>
          <p:cNvSpPr/>
          <p:nvPr/>
        </p:nvSpPr>
        <p:spPr>
          <a:xfrm>
            <a:off x="3355342" y="1392480"/>
            <a:ext cx="355208" cy="1826636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9 Recortar rectángulo de esquina sencilla"/>
          <p:cNvSpPr/>
          <p:nvPr/>
        </p:nvSpPr>
        <p:spPr>
          <a:xfrm>
            <a:off x="1123240" y="2251360"/>
            <a:ext cx="341261" cy="972233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11 Recortar rectángulo de esquina sencilla"/>
          <p:cNvSpPr/>
          <p:nvPr/>
        </p:nvSpPr>
        <p:spPr>
          <a:xfrm>
            <a:off x="763329" y="2341648"/>
            <a:ext cx="341550" cy="881946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17" b="1" i="1"/>
              <a:t>50</a:t>
            </a:r>
            <a:endParaRPr lang="es-PE" sz="817" b="1" i="1" dirty="0"/>
          </a:p>
        </p:txBody>
      </p:sp>
      <p:sp>
        <p:nvSpPr>
          <p:cNvPr id="26" name="13 Recortar rectángulo de esquina sencilla"/>
          <p:cNvSpPr/>
          <p:nvPr/>
        </p:nvSpPr>
        <p:spPr>
          <a:xfrm>
            <a:off x="1483371" y="2087377"/>
            <a:ext cx="354039" cy="1136217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27 Recortar rectángulo de esquina sencilla"/>
          <p:cNvSpPr/>
          <p:nvPr/>
        </p:nvSpPr>
        <p:spPr>
          <a:xfrm>
            <a:off x="2219900" y="1799611"/>
            <a:ext cx="355276" cy="1420500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36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" name="Picture 2" descr="Resultado de imagen para logo avion PN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7298" y="2752967"/>
            <a:ext cx="228194" cy="1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51 Rectángulo"/>
          <p:cNvSpPr/>
          <p:nvPr/>
        </p:nvSpPr>
        <p:spPr>
          <a:xfrm>
            <a:off x="813398" y="2649425"/>
            <a:ext cx="279187" cy="406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1" name="3 Recortar rectángulo de esquina sencilla"/>
          <p:cNvSpPr/>
          <p:nvPr/>
        </p:nvSpPr>
        <p:spPr>
          <a:xfrm>
            <a:off x="4107991" y="1112343"/>
            <a:ext cx="383410" cy="2103712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8 Rectángulo"/>
          <p:cNvSpPr/>
          <p:nvPr/>
        </p:nvSpPr>
        <p:spPr>
          <a:xfrm>
            <a:off x="762320" y="2430970"/>
            <a:ext cx="343824" cy="6213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50000">
                <a:srgbClr val="FFC0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3" name="8 Rectángulo"/>
          <p:cNvSpPr/>
          <p:nvPr/>
        </p:nvSpPr>
        <p:spPr>
          <a:xfrm>
            <a:off x="1121350" y="2334815"/>
            <a:ext cx="344695" cy="71267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50000">
                <a:srgbClr val="FFC000"/>
              </a:gs>
              <a:gs pos="100000">
                <a:srgbClr val="FFC0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6" name="54 Rectángulo"/>
          <p:cNvSpPr/>
          <p:nvPr/>
        </p:nvSpPr>
        <p:spPr>
          <a:xfrm>
            <a:off x="3354091" y="1486351"/>
            <a:ext cx="356459" cy="1553759"/>
          </a:xfrm>
          <a:prstGeom prst="rect">
            <a:avLst/>
          </a:prstGeom>
          <a:gradFill flip="none" rotWithShape="1">
            <a:gsLst>
              <a:gs pos="0">
                <a:srgbClr val="CCFF33">
                  <a:shade val="30000"/>
                  <a:satMod val="115000"/>
                </a:srgbClr>
              </a:gs>
              <a:gs pos="50000">
                <a:srgbClr val="CCFF33">
                  <a:shade val="67500"/>
                  <a:satMod val="115000"/>
                </a:srgbClr>
              </a:gs>
              <a:gs pos="100000">
                <a:srgbClr val="CCFF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7" name="54 Rectángulo"/>
          <p:cNvSpPr/>
          <p:nvPr/>
        </p:nvSpPr>
        <p:spPr>
          <a:xfrm>
            <a:off x="3725773" y="1355278"/>
            <a:ext cx="353854" cy="168133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40" name="118 Recortar rectángulo de esquina sencilla"/>
          <p:cNvSpPr/>
          <p:nvPr/>
        </p:nvSpPr>
        <p:spPr>
          <a:xfrm>
            <a:off x="763515" y="2064724"/>
            <a:ext cx="337932" cy="229447"/>
          </a:xfrm>
          <a:prstGeom prst="snip1Rect">
            <a:avLst/>
          </a:prstGeom>
          <a:solidFill>
            <a:srgbClr val="E45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41" name="119 CuadroTexto"/>
          <p:cNvSpPr txBox="1"/>
          <p:nvPr/>
        </p:nvSpPr>
        <p:spPr>
          <a:xfrm>
            <a:off x="699738" y="2067721"/>
            <a:ext cx="482210" cy="19906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21" dirty="0"/>
              <a:t> </a:t>
            </a:r>
            <a:r>
              <a:rPr lang="es-PE" sz="5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9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223*</a:t>
            </a:r>
            <a:endParaRPr lang="es-PE" sz="59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119 CuadroTexto"/>
          <p:cNvSpPr txBox="1"/>
          <p:nvPr/>
        </p:nvSpPr>
        <p:spPr>
          <a:xfrm>
            <a:off x="969803" y="1976671"/>
            <a:ext cx="634650" cy="19906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73" dirty="0"/>
              <a:t> </a:t>
            </a:r>
            <a:r>
              <a:rPr lang="es-PE" sz="5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9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546*</a:t>
            </a:r>
            <a:endParaRPr lang="es-PE" sz="59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119 CuadroTexto"/>
          <p:cNvSpPr txBox="1"/>
          <p:nvPr/>
        </p:nvSpPr>
        <p:spPr>
          <a:xfrm>
            <a:off x="1326429" y="1444020"/>
            <a:ext cx="400613" cy="381823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61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2,000*</a:t>
            </a:r>
          </a:p>
        </p:txBody>
      </p:sp>
      <p:sp>
        <p:nvSpPr>
          <p:cNvPr id="44" name="119 CuadroTexto"/>
          <p:cNvSpPr txBox="1"/>
          <p:nvPr/>
        </p:nvSpPr>
        <p:spPr>
          <a:xfrm>
            <a:off x="1779697" y="1669711"/>
            <a:ext cx="342808" cy="297763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21" dirty="0"/>
              <a:t> </a:t>
            </a:r>
            <a:r>
              <a:rPr lang="es-PE" sz="59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220</a:t>
            </a:r>
          </a:p>
        </p:txBody>
      </p:sp>
      <p:sp>
        <p:nvSpPr>
          <p:cNvPr id="46" name="3 Recortar rectángulo de esquina sencilla"/>
          <p:cNvSpPr/>
          <p:nvPr/>
        </p:nvSpPr>
        <p:spPr>
          <a:xfrm>
            <a:off x="4513547" y="866275"/>
            <a:ext cx="393280" cy="2344564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54 Rectángulo"/>
          <p:cNvSpPr/>
          <p:nvPr/>
        </p:nvSpPr>
        <p:spPr>
          <a:xfrm>
            <a:off x="4514638" y="980713"/>
            <a:ext cx="392189" cy="2062433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pic>
        <p:nvPicPr>
          <p:cNvPr id="55" name="Picture 10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46" y="206357"/>
            <a:ext cx="459347" cy="23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27 Recortar rectángulo de esquina sencilla">
            <a:extLst>
              <a:ext uri="{FF2B5EF4-FFF2-40B4-BE49-F238E27FC236}">
                <a16:creationId xmlns:a16="http://schemas.microsoft.com/office/drawing/2014/main" id="{22734862-0D9A-406E-98F0-14279AFE222C}"/>
              </a:ext>
            </a:extLst>
          </p:cNvPr>
          <p:cNvSpPr/>
          <p:nvPr/>
        </p:nvSpPr>
        <p:spPr>
          <a:xfrm>
            <a:off x="2600973" y="1633291"/>
            <a:ext cx="349621" cy="1585826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27 Recortar rectángulo de esquina sencilla">
            <a:extLst>
              <a:ext uri="{FF2B5EF4-FFF2-40B4-BE49-F238E27FC236}">
                <a16:creationId xmlns:a16="http://schemas.microsoft.com/office/drawing/2014/main" id="{05319EB6-3524-4724-90A0-97EB6A033230}"/>
              </a:ext>
            </a:extLst>
          </p:cNvPr>
          <p:cNvSpPr/>
          <p:nvPr/>
        </p:nvSpPr>
        <p:spPr>
          <a:xfrm>
            <a:off x="2973936" y="1514788"/>
            <a:ext cx="356661" cy="1704330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54 Rectángulo">
            <a:extLst>
              <a:ext uri="{FF2B5EF4-FFF2-40B4-BE49-F238E27FC236}">
                <a16:creationId xmlns:a16="http://schemas.microsoft.com/office/drawing/2014/main" id="{AC1764D7-006A-42E2-A468-EEA476F652C3}"/>
              </a:ext>
            </a:extLst>
          </p:cNvPr>
          <p:cNvSpPr/>
          <p:nvPr/>
        </p:nvSpPr>
        <p:spPr>
          <a:xfrm>
            <a:off x="2975587" y="1613530"/>
            <a:ext cx="355162" cy="1434581"/>
          </a:xfrm>
          <a:prstGeom prst="rect">
            <a:avLst/>
          </a:prstGeom>
          <a:gradFill flip="none" rotWithShape="1">
            <a:gsLst>
              <a:gs pos="0">
                <a:srgbClr val="CCFF33">
                  <a:shade val="30000"/>
                  <a:satMod val="115000"/>
                </a:srgbClr>
              </a:gs>
              <a:gs pos="50000">
                <a:srgbClr val="CCFF33">
                  <a:shade val="67500"/>
                  <a:satMod val="115000"/>
                </a:srgbClr>
              </a:gs>
              <a:gs pos="100000">
                <a:srgbClr val="CCFF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/>
          </a:p>
        </p:txBody>
      </p:sp>
      <p:sp>
        <p:nvSpPr>
          <p:cNvPr id="65" name="59 CuadroTexto">
            <a:extLst>
              <a:ext uri="{FF2B5EF4-FFF2-40B4-BE49-F238E27FC236}">
                <a16:creationId xmlns:a16="http://schemas.microsoft.com/office/drawing/2014/main" id="{AFF6FDEE-945A-4C1C-9F51-69FB902B9729}"/>
              </a:ext>
            </a:extLst>
          </p:cNvPr>
          <p:cNvSpPr txBox="1"/>
          <p:nvPr/>
        </p:nvSpPr>
        <p:spPr>
          <a:xfrm rot="16200000">
            <a:off x="3086470" y="1765000"/>
            <a:ext cx="889891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/>
              <a:t>DIAMENTE </a:t>
            </a:r>
            <a:r>
              <a:rPr lang="es-PE" sz="674" b="1" i="1" dirty="0" smtClean="0"/>
              <a:t>AZUL 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220,320   </a:t>
            </a:r>
            <a:r>
              <a:rPr lang="es-PE" sz="506" b="1" i="1" dirty="0"/>
              <a:t>PTS</a:t>
            </a:r>
          </a:p>
        </p:txBody>
      </p:sp>
      <p:sp>
        <p:nvSpPr>
          <p:cNvPr id="66" name="59 CuadroTexto">
            <a:extLst>
              <a:ext uri="{FF2B5EF4-FFF2-40B4-BE49-F238E27FC236}">
                <a16:creationId xmlns:a16="http://schemas.microsoft.com/office/drawing/2014/main" id="{CCC64CB4-317E-4D50-A5DF-A54CC7A56E1C}"/>
              </a:ext>
            </a:extLst>
          </p:cNvPr>
          <p:cNvSpPr txBox="1"/>
          <p:nvPr/>
        </p:nvSpPr>
        <p:spPr>
          <a:xfrm rot="16200000">
            <a:off x="3455441" y="1607543"/>
            <a:ext cx="908500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DOBLE DIAMANTE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550,800  </a:t>
            </a:r>
            <a:r>
              <a:rPr lang="es-PE" sz="506" b="1" i="1" dirty="0"/>
              <a:t>PTS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18CC9D2-47EB-4338-B329-8ADD78EDF249}"/>
              </a:ext>
            </a:extLst>
          </p:cNvPr>
          <p:cNvSpPr txBox="1"/>
          <p:nvPr/>
        </p:nvSpPr>
        <p:spPr>
          <a:xfrm>
            <a:off x="1976297" y="2812790"/>
            <a:ext cx="391987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NIVEL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71B3967-40DE-4A22-BBC2-13DE95BC948D}"/>
              </a:ext>
            </a:extLst>
          </p:cNvPr>
          <p:cNvSpPr txBox="1"/>
          <p:nvPr/>
        </p:nvSpPr>
        <p:spPr>
          <a:xfrm>
            <a:off x="2637514" y="2812507"/>
            <a:ext cx="391987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 NIVEL</a:t>
            </a:r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C4D93D66-B259-4A84-B1A0-2DAD2C1841FD}"/>
              </a:ext>
            </a:extLst>
          </p:cNvPr>
          <p:cNvSpPr/>
          <p:nvPr/>
        </p:nvSpPr>
        <p:spPr>
          <a:xfrm>
            <a:off x="16122" y="1915534"/>
            <a:ext cx="153461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9" name="object 12">
            <a:extLst>
              <a:ext uri="{FF2B5EF4-FFF2-40B4-BE49-F238E27FC236}">
                <a16:creationId xmlns:a16="http://schemas.microsoft.com/office/drawing/2014/main" id="{7118FD6D-2C84-4F4A-B52B-8BF910CEAC03}"/>
              </a:ext>
            </a:extLst>
          </p:cNvPr>
          <p:cNvSpPr/>
          <p:nvPr/>
        </p:nvSpPr>
        <p:spPr>
          <a:xfrm>
            <a:off x="-19045" y="237659"/>
            <a:ext cx="701129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0" name="object 13">
            <a:extLst>
              <a:ext uri="{FF2B5EF4-FFF2-40B4-BE49-F238E27FC236}">
                <a16:creationId xmlns:a16="http://schemas.microsoft.com/office/drawing/2014/main" id="{E823AD7B-BE9A-4868-A9E0-8E43672A515D}"/>
              </a:ext>
            </a:extLst>
          </p:cNvPr>
          <p:cNvSpPr/>
          <p:nvPr/>
        </p:nvSpPr>
        <p:spPr>
          <a:xfrm>
            <a:off x="-19051" y="-2951"/>
            <a:ext cx="982841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1" name="object 14">
            <a:extLst>
              <a:ext uri="{FF2B5EF4-FFF2-40B4-BE49-F238E27FC236}">
                <a16:creationId xmlns:a16="http://schemas.microsoft.com/office/drawing/2014/main" id="{B744191F-5AC4-449E-A290-BE3F792E99E5}"/>
              </a:ext>
            </a:extLst>
          </p:cNvPr>
          <p:cNvSpPr/>
          <p:nvPr/>
        </p:nvSpPr>
        <p:spPr>
          <a:xfrm>
            <a:off x="-19053" y="35345"/>
            <a:ext cx="351668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2" name="object 15">
            <a:extLst>
              <a:ext uri="{FF2B5EF4-FFF2-40B4-BE49-F238E27FC236}">
                <a16:creationId xmlns:a16="http://schemas.microsoft.com/office/drawing/2014/main" id="{458B1E77-3362-4C61-AF75-5292A8E1D50E}"/>
              </a:ext>
            </a:extLst>
          </p:cNvPr>
          <p:cNvSpPr/>
          <p:nvPr/>
        </p:nvSpPr>
        <p:spPr>
          <a:xfrm>
            <a:off x="-19051" y="8758"/>
            <a:ext cx="162914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5" name="59 CuadroTexto">
            <a:extLst>
              <a:ext uri="{FF2B5EF4-FFF2-40B4-BE49-F238E27FC236}">
                <a16:creationId xmlns:a16="http://schemas.microsoft.com/office/drawing/2014/main" id="{8FF82A19-493A-4798-B115-00F52CFF9896}"/>
              </a:ext>
            </a:extLst>
          </p:cNvPr>
          <p:cNvSpPr txBox="1"/>
          <p:nvPr/>
        </p:nvSpPr>
        <p:spPr>
          <a:xfrm rot="16200000">
            <a:off x="1044040" y="2388242"/>
            <a:ext cx="480277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ORO </a:t>
            </a:r>
          </a:p>
          <a:p>
            <a:pPr algn="ctr"/>
            <a:r>
              <a:rPr lang="es-PE" sz="506" b="1" i="1" dirty="0" smtClean="0"/>
              <a:t>1,020 PTS</a:t>
            </a:r>
            <a:endParaRPr lang="es-PE" sz="506" b="1" i="1" dirty="0"/>
          </a:p>
        </p:txBody>
      </p:sp>
      <p:sp>
        <p:nvSpPr>
          <p:cNvPr id="86" name="13 Recortar rectángulo de esquina sencilla">
            <a:extLst>
              <a:ext uri="{FF2B5EF4-FFF2-40B4-BE49-F238E27FC236}">
                <a16:creationId xmlns:a16="http://schemas.microsoft.com/office/drawing/2014/main" id="{D21C90BF-7746-4E3A-B7CD-B85E4FF601EF}"/>
              </a:ext>
            </a:extLst>
          </p:cNvPr>
          <p:cNvSpPr/>
          <p:nvPr/>
        </p:nvSpPr>
        <p:spPr>
          <a:xfrm>
            <a:off x="1854547" y="1928461"/>
            <a:ext cx="349396" cy="1291650"/>
          </a:xfrm>
          <a:prstGeom prst="snip1Rect">
            <a:avLst/>
          </a:prstGeom>
          <a:solidFill>
            <a:srgbClr val="B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8" name="54 Rectángulo">
            <a:extLst>
              <a:ext uri="{FF2B5EF4-FFF2-40B4-BE49-F238E27FC236}">
                <a16:creationId xmlns:a16="http://schemas.microsoft.com/office/drawing/2014/main" id="{2C226EC8-98EE-4D6C-9D90-6DE69E842D5E}"/>
              </a:ext>
            </a:extLst>
          </p:cNvPr>
          <p:cNvSpPr/>
          <p:nvPr/>
        </p:nvSpPr>
        <p:spPr>
          <a:xfrm>
            <a:off x="1848932" y="2010260"/>
            <a:ext cx="354777" cy="1037234"/>
          </a:xfrm>
          <a:prstGeom prst="rect">
            <a:avLst/>
          </a:prstGeom>
          <a:gradFill flip="none" rotWithShape="1">
            <a:gsLst>
              <a:gs pos="0">
                <a:srgbClr val="F86726">
                  <a:shade val="30000"/>
                  <a:satMod val="115000"/>
                </a:srgbClr>
              </a:gs>
              <a:gs pos="50000">
                <a:srgbClr val="F86726">
                  <a:shade val="67500"/>
                  <a:satMod val="115000"/>
                </a:srgbClr>
              </a:gs>
              <a:gs pos="100000">
                <a:srgbClr val="F86726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E45C4C65-EC47-4872-B81D-C7BC97F71E7E}"/>
              </a:ext>
            </a:extLst>
          </p:cNvPr>
          <p:cNvSpPr/>
          <p:nvPr/>
        </p:nvSpPr>
        <p:spPr>
          <a:xfrm>
            <a:off x="86011" y="618610"/>
            <a:ext cx="2765651" cy="65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>
              <a:spcBef>
                <a:spcPts val="51"/>
              </a:spcBef>
              <a:tabLst>
                <a:tab pos="740795" algn="l"/>
                <a:tab pos="2115446" algn="l"/>
              </a:tabLst>
            </a:pPr>
            <a:r>
              <a:rPr lang="es-PE" sz="1786" i="1" kern="0" spc="-77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CONSTRUYE  </a:t>
            </a:r>
          </a:p>
          <a:p>
            <a:pPr marL="6482">
              <a:spcBef>
                <a:spcPts val="51"/>
              </a:spcBef>
              <a:tabLst>
                <a:tab pos="740795" algn="l"/>
                <a:tab pos="2115446" algn="l"/>
              </a:tabLst>
            </a:pPr>
            <a:r>
              <a:rPr lang="es-PE" sz="1786" i="1" kern="0" spc="-77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TU  PLAN  DE  VIDA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68C4C896-786E-4503-B849-FCDA15D5BBA0}"/>
              </a:ext>
            </a:extLst>
          </p:cNvPr>
          <p:cNvSpPr txBox="1"/>
          <p:nvPr/>
        </p:nvSpPr>
        <p:spPr>
          <a:xfrm>
            <a:off x="723708" y="3013698"/>
            <a:ext cx="435891" cy="23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9" b="1" i="1" dirty="0"/>
              <a:t>4 DIRECTOS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C8FAF189-393A-45C4-8901-F04AEF685875}"/>
              </a:ext>
            </a:extLst>
          </p:cNvPr>
          <p:cNvSpPr txBox="1"/>
          <p:nvPr/>
        </p:nvSpPr>
        <p:spPr>
          <a:xfrm>
            <a:off x="1078281" y="2947719"/>
            <a:ext cx="435891" cy="30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sz="459" b="1" i="1" dirty="0"/>
          </a:p>
          <a:p>
            <a:pPr algn="ctr"/>
            <a:r>
              <a:rPr lang="es-PE" sz="459" b="1" i="1" dirty="0" smtClean="0"/>
              <a:t>12 </a:t>
            </a:r>
            <a:r>
              <a:rPr lang="es-PE" sz="459" b="1" i="1" dirty="0"/>
              <a:t>SOCIOS</a:t>
            </a:r>
          </a:p>
          <a:p>
            <a:pPr algn="ctr"/>
            <a:r>
              <a:rPr lang="es-PE" sz="459" b="1" i="1" dirty="0"/>
              <a:t>RED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3E16DFD-A85E-45EA-B135-7BD6AC1CB5D2}"/>
              </a:ext>
            </a:extLst>
          </p:cNvPr>
          <p:cNvSpPr txBox="1"/>
          <p:nvPr/>
        </p:nvSpPr>
        <p:spPr>
          <a:xfrm>
            <a:off x="1453862" y="3025294"/>
            <a:ext cx="435891" cy="23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9" b="1" i="1" dirty="0"/>
              <a:t>30 SOCIOS</a:t>
            </a:r>
          </a:p>
          <a:p>
            <a:pPr algn="ctr"/>
            <a:r>
              <a:rPr lang="es-PE" sz="459" b="1" i="1" dirty="0"/>
              <a:t>RED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C5CF6B37-BF8C-435D-9D84-B53C3E3C11A9}"/>
              </a:ext>
            </a:extLst>
          </p:cNvPr>
          <p:cNvSpPr txBox="1"/>
          <p:nvPr/>
        </p:nvSpPr>
        <p:spPr>
          <a:xfrm>
            <a:off x="2143681" y="3178625"/>
            <a:ext cx="472863" cy="23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9" b="1" i="1" dirty="0" smtClean="0"/>
              <a:t>4 </a:t>
            </a:r>
            <a:r>
              <a:rPr lang="es-PE" sz="459" b="1" i="1" dirty="0"/>
              <a:t>ORO</a:t>
            </a:r>
          </a:p>
          <a:p>
            <a:pPr algn="ctr"/>
            <a:r>
              <a:rPr lang="es-PE" sz="459" b="1" i="1" dirty="0"/>
              <a:t>RED</a:t>
            </a:r>
          </a:p>
        </p:txBody>
      </p:sp>
      <p:sp>
        <p:nvSpPr>
          <p:cNvPr id="106" name="59 CuadroTexto">
            <a:extLst>
              <a:ext uri="{FF2B5EF4-FFF2-40B4-BE49-F238E27FC236}">
                <a16:creationId xmlns:a16="http://schemas.microsoft.com/office/drawing/2014/main" id="{8FF82A19-493A-4798-B115-00F52CFF9896}"/>
              </a:ext>
            </a:extLst>
          </p:cNvPr>
          <p:cNvSpPr txBox="1"/>
          <p:nvPr/>
        </p:nvSpPr>
        <p:spPr>
          <a:xfrm rot="16200000">
            <a:off x="198889" y="2679301"/>
            <a:ext cx="657480" cy="264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b="1" i="1" dirty="0"/>
              <a:t>SOCIO EMBAJADOR</a:t>
            </a:r>
          </a:p>
        </p:txBody>
      </p:sp>
      <p:sp>
        <p:nvSpPr>
          <p:cNvPr id="107" name="Rectángulo 106"/>
          <p:cNvSpPr/>
          <p:nvPr/>
        </p:nvSpPr>
        <p:spPr>
          <a:xfrm>
            <a:off x="319735" y="3319919"/>
            <a:ext cx="471221" cy="17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61" b="1" spc="-15" dirty="0" smtClean="0">
                <a:solidFill>
                  <a:schemeClr val="bg1"/>
                </a:solidFill>
                <a:cs typeface="Arial"/>
              </a:rPr>
              <a:t># Cuotas</a:t>
            </a:r>
            <a:endParaRPr lang="es-PE" sz="561" dirty="0">
              <a:solidFill>
                <a:schemeClr val="bg1"/>
              </a:solidFill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192433E1-716A-47BF-A7E9-7818FC6B9DC7}"/>
              </a:ext>
            </a:extLst>
          </p:cNvPr>
          <p:cNvSpPr/>
          <p:nvPr/>
        </p:nvSpPr>
        <p:spPr>
          <a:xfrm>
            <a:off x="763329" y="3482975"/>
            <a:ext cx="695383" cy="982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34" b="1" i="1" spc="127" dirty="0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1605ECBB-CCA1-493E-B775-0C80313DFB3D}"/>
              </a:ext>
            </a:extLst>
          </p:cNvPr>
          <p:cNvSpPr/>
          <p:nvPr/>
        </p:nvSpPr>
        <p:spPr>
          <a:xfrm>
            <a:off x="1479127" y="3483350"/>
            <a:ext cx="1089560" cy="1010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63" b="1" i="1" spc="127" dirty="0"/>
              <a:t>POTENCIAMIENTO</a:t>
            </a: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7EB90583-C9A6-4D02-A501-BC7DCB65D62D}"/>
              </a:ext>
            </a:extLst>
          </p:cNvPr>
          <p:cNvSpPr/>
          <p:nvPr/>
        </p:nvSpPr>
        <p:spPr>
          <a:xfrm>
            <a:off x="2589100" y="3482970"/>
            <a:ext cx="1118667" cy="1000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63" b="1" i="1" spc="127" dirty="0" smtClean="0"/>
              <a:t>LIBERTAD FINANCIERA</a:t>
            </a:r>
            <a:endParaRPr lang="es-PE" sz="463" b="1" i="1" spc="127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A53D7DC3-8BEA-41C6-843D-2F3C7CE6C24B}"/>
              </a:ext>
            </a:extLst>
          </p:cNvPr>
          <p:cNvSpPr/>
          <p:nvPr/>
        </p:nvSpPr>
        <p:spPr>
          <a:xfrm>
            <a:off x="3725773" y="3482973"/>
            <a:ext cx="1181054" cy="100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63" b="1" i="1" spc="127" dirty="0" smtClean="0"/>
              <a:t>RENTA RESIDUAL</a:t>
            </a:r>
            <a:endParaRPr lang="es-PE" sz="463" b="1" i="1" spc="127" dirty="0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ED8A4424-FBDD-4DB3-89C5-E9EB81016A2F}"/>
              </a:ext>
            </a:extLst>
          </p:cNvPr>
          <p:cNvSpPr/>
          <p:nvPr/>
        </p:nvSpPr>
        <p:spPr>
          <a:xfrm>
            <a:off x="392477" y="3483883"/>
            <a:ext cx="289581" cy="1004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306" b="1" i="1" spc="127" dirty="0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DCFF9E42-3FED-40CD-A8A8-6622CE9B5BA9}"/>
              </a:ext>
            </a:extLst>
          </p:cNvPr>
          <p:cNvSpPr/>
          <p:nvPr/>
        </p:nvSpPr>
        <p:spPr>
          <a:xfrm>
            <a:off x="1480501" y="3366773"/>
            <a:ext cx="350839" cy="101837"/>
          </a:xfrm>
          <a:prstGeom prst="rect">
            <a:avLst/>
          </a:prstGeom>
          <a:solidFill>
            <a:srgbClr val="41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b="1" i="1" spc="127" dirty="0"/>
              <a:t>36</a:t>
            </a: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524D7FE4-EA11-4075-9806-9085FAEE7737}"/>
              </a:ext>
            </a:extLst>
          </p:cNvPr>
          <p:cNvSpPr/>
          <p:nvPr/>
        </p:nvSpPr>
        <p:spPr>
          <a:xfrm>
            <a:off x="1848932" y="3366774"/>
            <a:ext cx="3048773" cy="96950"/>
          </a:xfrm>
          <a:prstGeom prst="rect">
            <a:avLst/>
          </a:prstGeom>
          <a:solidFill>
            <a:srgbClr val="41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b="1" i="1" spc="127" dirty="0" smtClean="0"/>
              <a:t>72</a:t>
            </a:r>
            <a:endParaRPr lang="es-PE" sz="510" b="1" i="1" spc="127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9B2B3EC-512B-4368-8FE0-DFF2047F6200}"/>
              </a:ext>
            </a:extLst>
          </p:cNvPr>
          <p:cNvSpPr/>
          <p:nvPr/>
        </p:nvSpPr>
        <p:spPr>
          <a:xfrm>
            <a:off x="385012" y="3230332"/>
            <a:ext cx="293954" cy="1212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spc="127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A5D2BA4B-83F7-4C1A-AD6A-E5454A273197}"/>
              </a:ext>
            </a:extLst>
          </p:cNvPr>
          <p:cNvSpPr/>
          <p:nvPr/>
        </p:nvSpPr>
        <p:spPr>
          <a:xfrm>
            <a:off x="332635" y="3181669"/>
            <a:ext cx="421070" cy="2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09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Tipo</a:t>
            </a:r>
          </a:p>
          <a:p>
            <a:pPr algn="ctr"/>
            <a:r>
              <a:rPr lang="es-PE" sz="409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Inversión</a:t>
            </a:r>
            <a:endParaRPr lang="es-PE" sz="409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68A81A02-77A4-41AA-8E61-B6CCAEF22471}"/>
              </a:ext>
            </a:extLst>
          </p:cNvPr>
          <p:cNvSpPr/>
          <p:nvPr/>
        </p:nvSpPr>
        <p:spPr>
          <a:xfrm>
            <a:off x="1848932" y="3234192"/>
            <a:ext cx="3049638" cy="1191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b="1" i="1" spc="127" dirty="0" smtClean="0"/>
              <a:t>VITALICIA</a:t>
            </a:r>
            <a:endParaRPr lang="es-PE" sz="510" b="1" i="1" spc="127" dirty="0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E43DBC0B-341B-44CB-8DD8-36BBBE69C5F6}"/>
              </a:ext>
            </a:extLst>
          </p:cNvPr>
          <p:cNvSpPr/>
          <p:nvPr/>
        </p:nvSpPr>
        <p:spPr>
          <a:xfrm>
            <a:off x="290665" y="3457671"/>
            <a:ext cx="485375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INICIO</a:t>
            </a:r>
            <a:endParaRPr lang="es-PE" sz="510" dirty="0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78A7C9A2-BE46-443F-BD2B-CBB5407FEAC7}"/>
              </a:ext>
            </a:extLst>
          </p:cNvPr>
          <p:cNvSpPr/>
          <p:nvPr/>
        </p:nvSpPr>
        <p:spPr>
          <a:xfrm>
            <a:off x="697912" y="1899800"/>
            <a:ext cx="435814" cy="2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15" b="1" i="1" dirty="0"/>
              <a:t>$ </a:t>
            </a:r>
            <a:r>
              <a:rPr lang="es-PE" sz="715" b="1" i="1" dirty="0" smtClean="0"/>
              <a:t>100</a:t>
            </a:r>
            <a:endParaRPr lang="es-PE" sz="715" b="1" i="1" dirty="0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A6856141-4F58-4607-832A-615C06480E9C}"/>
              </a:ext>
            </a:extLst>
          </p:cNvPr>
          <p:cNvSpPr/>
          <p:nvPr/>
        </p:nvSpPr>
        <p:spPr>
          <a:xfrm>
            <a:off x="1049105" y="1790707"/>
            <a:ext cx="435814" cy="2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15" b="1" i="1" dirty="0"/>
              <a:t>$ </a:t>
            </a:r>
            <a:r>
              <a:rPr lang="es-PE" sz="715" b="1" i="1" dirty="0" smtClean="0"/>
              <a:t>300</a:t>
            </a:r>
            <a:endParaRPr lang="es-PE" sz="715" b="1" i="1" dirty="0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A7F89FB6-A0F1-4DE4-B356-9EA1AA35D6BE}"/>
              </a:ext>
            </a:extLst>
          </p:cNvPr>
          <p:cNvSpPr/>
          <p:nvPr/>
        </p:nvSpPr>
        <p:spPr>
          <a:xfrm>
            <a:off x="1483390" y="3231549"/>
            <a:ext cx="351778" cy="12000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spc="127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A5D2BA4B-83F7-4C1A-AD6A-E5454A273197}"/>
              </a:ext>
            </a:extLst>
          </p:cNvPr>
          <p:cNvSpPr/>
          <p:nvPr/>
        </p:nvSpPr>
        <p:spPr>
          <a:xfrm>
            <a:off x="851922" y="3204227"/>
            <a:ext cx="91672" cy="155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PE" sz="409" dirty="0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A5D2BA4B-83F7-4C1A-AD6A-E5454A273197}"/>
              </a:ext>
            </a:extLst>
          </p:cNvPr>
          <p:cNvSpPr/>
          <p:nvPr/>
        </p:nvSpPr>
        <p:spPr>
          <a:xfrm>
            <a:off x="1392755" y="3217935"/>
            <a:ext cx="546034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dirty="0">
                <a:solidFill>
                  <a:schemeClr val="bg1"/>
                </a:solidFill>
                <a:cs typeface="Arial" pitchFamily="34" charset="0"/>
              </a:rPr>
              <a:t>STANDARD</a:t>
            </a:r>
            <a:endParaRPr lang="es-PE" sz="510" dirty="0"/>
          </a:p>
        </p:txBody>
      </p:sp>
      <p:sp>
        <p:nvSpPr>
          <p:cNvPr id="142" name="Rectángulo 141"/>
          <p:cNvSpPr/>
          <p:nvPr/>
        </p:nvSpPr>
        <p:spPr>
          <a:xfrm>
            <a:off x="298880" y="2034394"/>
            <a:ext cx="472772" cy="2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15" b="1" i="1" dirty="0">
                <a:solidFill>
                  <a:schemeClr val="bg1"/>
                </a:solidFill>
              </a:rPr>
              <a:t>Ingreso</a:t>
            </a:r>
          </a:p>
        </p:txBody>
      </p:sp>
      <p:sp>
        <p:nvSpPr>
          <p:cNvPr id="143" name="Rectángulo 142"/>
          <p:cNvSpPr/>
          <p:nvPr/>
        </p:nvSpPr>
        <p:spPr>
          <a:xfrm>
            <a:off x="264811" y="2127687"/>
            <a:ext cx="526742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i="1" dirty="0">
                <a:solidFill>
                  <a:schemeClr val="bg1"/>
                </a:solidFill>
              </a:rPr>
              <a:t>Promedio</a:t>
            </a:r>
          </a:p>
        </p:txBody>
      </p:sp>
      <p:sp>
        <p:nvSpPr>
          <p:cNvPr id="144" name="Rectángulo 143"/>
          <p:cNvSpPr/>
          <p:nvPr/>
        </p:nvSpPr>
        <p:spPr>
          <a:xfrm>
            <a:off x="217940" y="2205510"/>
            <a:ext cx="597413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i="1" dirty="0">
                <a:solidFill>
                  <a:schemeClr val="bg1"/>
                </a:solidFill>
              </a:rPr>
              <a:t>Mensual</a:t>
            </a:r>
          </a:p>
        </p:txBody>
      </p:sp>
      <p:sp>
        <p:nvSpPr>
          <p:cNvPr id="145" name="118 Recortar rectángulo de esquina sencilla"/>
          <p:cNvSpPr/>
          <p:nvPr/>
        </p:nvSpPr>
        <p:spPr>
          <a:xfrm>
            <a:off x="1852335" y="1684919"/>
            <a:ext cx="350612" cy="184406"/>
          </a:xfrm>
          <a:prstGeom prst="snip1Rect">
            <a:avLst/>
          </a:prstGeom>
          <a:solidFill>
            <a:srgbClr val="E45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46" name="118 Recortar rectángulo de esquina sencilla"/>
          <p:cNvSpPr/>
          <p:nvPr/>
        </p:nvSpPr>
        <p:spPr>
          <a:xfrm>
            <a:off x="2223529" y="1510857"/>
            <a:ext cx="345158" cy="222737"/>
          </a:xfrm>
          <a:prstGeom prst="snip1Rect">
            <a:avLst/>
          </a:prstGeom>
          <a:solidFill>
            <a:srgbClr val="E45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47" name="118 Recortar rectángulo de esquina sencilla"/>
          <p:cNvSpPr/>
          <p:nvPr/>
        </p:nvSpPr>
        <p:spPr>
          <a:xfrm>
            <a:off x="2601157" y="1340607"/>
            <a:ext cx="352205" cy="222737"/>
          </a:xfrm>
          <a:prstGeom prst="snip1Rect">
            <a:avLst/>
          </a:prstGeom>
          <a:solidFill>
            <a:srgbClr val="96C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48" name="118 Recortar rectángulo de esquina sencilla"/>
          <p:cNvSpPr/>
          <p:nvPr/>
        </p:nvSpPr>
        <p:spPr>
          <a:xfrm>
            <a:off x="2975464" y="1225150"/>
            <a:ext cx="348287" cy="222737"/>
          </a:xfrm>
          <a:prstGeom prst="snip1Rect">
            <a:avLst/>
          </a:prstGeom>
          <a:solidFill>
            <a:srgbClr val="96C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49" name="118 Recortar rectángulo de esquina sencilla"/>
          <p:cNvSpPr/>
          <p:nvPr/>
        </p:nvSpPr>
        <p:spPr>
          <a:xfrm>
            <a:off x="3355563" y="1101312"/>
            <a:ext cx="352205" cy="222737"/>
          </a:xfrm>
          <a:prstGeom prst="snip1Rect">
            <a:avLst/>
          </a:prstGeom>
          <a:solidFill>
            <a:srgbClr val="96C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50" name="118 Recortar rectángulo de esquina sencilla"/>
          <p:cNvSpPr/>
          <p:nvPr/>
        </p:nvSpPr>
        <p:spPr>
          <a:xfrm>
            <a:off x="3725904" y="969290"/>
            <a:ext cx="352205" cy="222737"/>
          </a:xfrm>
          <a:prstGeom prst="snip1Rect">
            <a:avLst/>
          </a:prstGeom>
          <a:solidFill>
            <a:srgbClr val="007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51" name="118 Recortar rectángulo de esquina sencilla"/>
          <p:cNvSpPr/>
          <p:nvPr/>
        </p:nvSpPr>
        <p:spPr>
          <a:xfrm>
            <a:off x="4100065" y="823237"/>
            <a:ext cx="378046" cy="222737"/>
          </a:xfrm>
          <a:prstGeom prst="snip1Rect">
            <a:avLst/>
          </a:prstGeom>
          <a:solidFill>
            <a:srgbClr val="007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52" name="118 Recortar rectángulo de esquina sencilla"/>
          <p:cNvSpPr/>
          <p:nvPr/>
        </p:nvSpPr>
        <p:spPr>
          <a:xfrm>
            <a:off x="4520305" y="580853"/>
            <a:ext cx="378046" cy="222737"/>
          </a:xfrm>
          <a:prstGeom prst="snip1Rect">
            <a:avLst/>
          </a:prstGeom>
          <a:solidFill>
            <a:srgbClr val="007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418"/>
          </a:p>
        </p:txBody>
      </p:sp>
      <p:sp>
        <p:nvSpPr>
          <p:cNvPr id="163" name="Rectángulo 162"/>
          <p:cNvSpPr/>
          <p:nvPr/>
        </p:nvSpPr>
        <p:spPr>
          <a:xfrm>
            <a:off x="268347" y="3047845"/>
            <a:ext cx="517358" cy="162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59" b="1" spc="-15" dirty="0">
                <a:cs typeface="Arial"/>
              </a:rPr>
              <a:t>Socios </a:t>
            </a:r>
            <a:r>
              <a:rPr lang="es-PE" sz="459" b="1" spc="-15" dirty="0" smtClean="0">
                <a:cs typeface="Arial"/>
              </a:rPr>
              <a:t>Red</a:t>
            </a:r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62CE0B2D-9264-468A-BF51-75F3646512DF}"/>
              </a:ext>
            </a:extLst>
          </p:cNvPr>
          <p:cNvSpPr/>
          <p:nvPr/>
        </p:nvSpPr>
        <p:spPr>
          <a:xfrm>
            <a:off x="3819878" y="611149"/>
            <a:ext cx="9515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80" b="1" i="1" dirty="0"/>
              <a:t>BONO </a:t>
            </a:r>
            <a:r>
              <a:rPr lang="es-PE" sz="480" b="1" i="1" dirty="0" smtClean="0"/>
              <a:t>PORSCHE+</a:t>
            </a:r>
          </a:p>
          <a:p>
            <a:pPr algn="ctr"/>
            <a:r>
              <a:rPr lang="es-PE" sz="500" b="1" i="1" dirty="0" smtClean="0"/>
              <a:t>CASA PLAYA</a:t>
            </a:r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B4E14BFE-F46F-497D-AA1E-4F9A54896118}"/>
              </a:ext>
            </a:extLst>
          </p:cNvPr>
          <p:cNvSpPr/>
          <p:nvPr/>
        </p:nvSpPr>
        <p:spPr>
          <a:xfrm>
            <a:off x="2479524" y="1110714"/>
            <a:ext cx="571964" cy="25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/>
              <a:t>BONO AUTO</a:t>
            </a:r>
          </a:p>
          <a:p>
            <a:pPr algn="ctr"/>
            <a:r>
              <a:rPr lang="es-PE" sz="561" b="1" i="1" dirty="0"/>
              <a:t>$ </a:t>
            </a:r>
            <a:r>
              <a:rPr lang="es-PE" sz="561" b="1" i="1" dirty="0" smtClean="0"/>
              <a:t>11,500</a:t>
            </a:r>
            <a:endParaRPr lang="es-PE" sz="561" b="1" i="1" dirty="0"/>
          </a:p>
        </p:txBody>
      </p:sp>
      <p:pic>
        <p:nvPicPr>
          <p:cNvPr id="167" name="Picture 4" descr="Resultado de imagen para edificio png">
            <a:extLst>
              <a:ext uri="{FF2B5EF4-FFF2-40B4-BE49-F238E27FC236}">
                <a16:creationId xmlns:a16="http://schemas.microsoft.com/office/drawing/2014/main" id="{A835B041-D129-4E8B-AA73-DDFB8F79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79" y="512369"/>
            <a:ext cx="431576" cy="4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Rectángulo 168">
            <a:extLst>
              <a:ext uri="{FF2B5EF4-FFF2-40B4-BE49-F238E27FC236}">
                <a16:creationId xmlns:a16="http://schemas.microsoft.com/office/drawing/2014/main" id="{71CDA3D3-39FA-4DC3-B6B9-359EA9683A1C}"/>
              </a:ext>
            </a:extLst>
          </p:cNvPr>
          <p:cNvSpPr/>
          <p:nvPr/>
        </p:nvSpPr>
        <p:spPr>
          <a:xfrm>
            <a:off x="4348913" y="374757"/>
            <a:ext cx="703054" cy="23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50" b="1" i="1" dirty="0"/>
              <a:t>BONO FERRARI </a:t>
            </a:r>
          </a:p>
          <a:p>
            <a:pPr algn="ctr"/>
            <a:r>
              <a:rPr lang="es-PE" sz="450" b="1" i="1" dirty="0"/>
              <a:t>+ CASH $ 5</a:t>
            </a:r>
            <a:r>
              <a:rPr lang="es-PE" sz="450" b="1" i="1" dirty="0" smtClean="0"/>
              <a:t>00,000</a:t>
            </a:r>
            <a:endParaRPr lang="es-PE" sz="450" b="1" i="1" dirty="0"/>
          </a:p>
        </p:txBody>
      </p:sp>
      <p:sp>
        <p:nvSpPr>
          <p:cNvPr id="171" name="59 CuadroTexto">
            <a:extLst>
              <a:ext uri="{FF2B5EF4-FFF2-40B4-BE49-F238E27FC236}">
                <a16:creationId xmlns:a16="http://schemas.microsoft.com/office/drawing/2014/main" id="{A1734741-65D2-499F-818C-7D76B3F86F1B}"/>
              </a:ext>
            </a:extLst>
          </p:cNvPr>
          <p:cNvSpPr txBox="1"/>
          <p:nvPr/>
        </p:nvSpPr>
        <p:spPr>
          <a:xfrm rot="16200000">
            <a:off x="667980" y="2461222"/>
            <a:ext cx="541972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PLATA 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340   </a:t>
            </a:r>
            <a:r>
              <a:rPr lang="es-PE" sz="506" b="1" i="1" dirty="0"/>
              <a:t>PTS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199C86D2-1CBF-462A-8E8D-D2507456E8C4}"/>
              </a:ext>
            </a:extLst>
          </p:cNvPr>
          <p:cNvSpPr/>
          <p:nvPr/>
        </p:nvSpPr>
        <p:spPr>
          <a:xfrm>
            <a:off x="3248374" y="868393"/>
            <a:ext cx="520931" cy="25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 smtClean="0"/>
              <a:t>BONO CASH</a:t>
            </a:r>
            <a:endParaRPr lang="es-PE" sz="500" b="1" i="1" dirty="0"/>
          </a:p>
          <a:p>
            <a:pPr algn="ctr"/>
            <a:r>
              <a:rPr lang="es-PE" sz="561" b="1" i="1" dirty="0" smtClean="0"/>
              <a:t>$</a:t>
            </a:r>
            <a:r>
              <a:rPr lang="es-PE" sz="561" b="1" i="1" dirty="0"/>
              <a:t>7</a:t>
            </a:r>
            <a:r>
              <a:rPr lang="es-PE" sz="561" b="1" i="1" dirty="0" smtClean="0"/>
              <a:t>0,000</a:t>
            </a:r>
            <a:endParaRPr lang="es-PE" sz="561" b="1" i="1" dirty="0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0D51EC89-E576-498F-8005-EE14D65B43F4}"/>
              </a:ext>
            </a:extLst>
          </p:cNvPr>
          <p:cNvSpPr/>
          <p:nvPr/>
        </p:nvSpPr>
        <p:spPr>
          <a:xfrm>
            <a:off x="766963" y="3235829"/>
            <a:ext cx="332483" cy="1196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dirty="0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BD443C44-98A9-45B0-A962-7DE403943886}"/>
              </a:ext>
            </a:extLst>
          </p:cNvPr>
          <p:cNvSpPr/>
          <p:nvPr/>
        </p:nvSpPr>
        <p:spPr>
          <a:xfrm>
            <a:off x="651734" y="3446806"/>
            <a:ext cx="940523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dirty="0">
                <a:solidFill>
                  <a:schemeClr val="bg1"/>
                </a:solidFill>
                <a:cs typeface="Arial" pitchFamily="34" charset="0"/>
              </a:rPr>
              <a:t>CONSTRUCCION </a:t>
            </a:r>
            <a:endParaRPr lang="es-PE" sz="510" dirty="0"/>
          </a:p>
        </p:txBody>
      </p:sp>
      <p:pic>
        <p:nvPicPr>
          <p:cNvPr id="184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B98FA864-A4E2-4CFC-AB12-23B6265D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5" y="-14874"/>
            <a:ext cx="991994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119 CuadroTexto">
            <a:extLst>
              <a:ext uri="{FF2B5EF4-FFF2-40B4-BE49-F238E27FC236}">
                <a16:creationId xmlns:a16="http://schemas.microsoft.com/office/drawing/2014/main" id="{0408942C-7B0B-47F8-AD2F-79BC3242ECC4}"/>
              </a:ext>
            </a:extLst>
          </p:cNvPr>
          <p:cNvSpPr txBox="1"/>
          <p:nvPr/>
        </p:nvSpPr>
        <p:spPr>
          <a:xfrm>
            <a:off x="1330419" y="1813865"/>
            <a:ext cx="639698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1,221*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6" name="Picture 4" descr="Resultado de imagen para auto bmw png">
            <a:extLst>
              <a:ext uri="{FF2B5EF4-FFF2-40B4-BE49-F238E27FC236}">
                <a16:creationId xmlns:a16="http://schemas.microsoft.com/office/drawing/2014/main" id="{4D16B4E2-A6E4-413B-8F3C-8F2AC649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00" y="1343338"/>
            <a:ext cx="322661" cy="1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Rectángulo 186">
            <a:extLst>
              <a:ext uri="{FF2B5EF4-FFF2-40B4-BE49-F238E27FC236}">
                <a16:creationId xmlns:a16="http://schemas.microsoft.com/office/drawing/2014/main" id="{A4120D66-F837-4110-B2DD-60565D536C78}"/>
              </a:ext>
            </a:extLst>
          </p:cNvPr>
          <p:cNvSpPr/>
          <p:nvPr/>
        </p:nvSpPr>
        <p:spPr>
          <a:xfrm>
            <a:off x="1728315" y="1445600"/>
            <a:ext cx="557114" cy="25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/>
              <a:t>BONO AUTO</a:t>
            </a:r>
          </a:p>
          <a:p>
            <a:pPr algn="ctr"/>
            <a:r>
              <a:rPr lang="es-PE" sz="561" b="1" i="1" dirty="0"/>
              <a:t>$ </a:t>
            </a:r>
            <a:r>
              <a:rPr lang="es-PE" sz="561" b="1" i="1" dirty="0" smtClean="0"/>
              <a:t>2,250</a:t>
            </a:r>
            <a:endParaRPr lang="es-PE" sz="561" b="1" i="1" dirty="0"/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9306AFE1-2C6E-4A7E-8A35-A8D1CA90A7F6}"/>
              </a:ext>
            </a:extLst>
          </p:cNvPr>
          <p:cNvSpPr/>
          <p:nvPr/>
        </p:nvSpPr>
        <p:spPr>
          <a:xfrm>
            <a:off x="2126263" y="1192957"/>
            <a:ext cx="488042" cy="33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/>
              <a:t>TOUR MUNDO</a:t>
            </a:r>
          </a:p>
          <a:p>
            <a:pPr algn="ctr"/>
            <a:r>
              <a:rPr lang="es-PE" sz="561" b="1" i="1" dirty="0" smtClean="0"/>
              <a:t>$4,500</a:t>
            </a:r>
            <a:endParaRPr lang="es-PE" sz="561" b="1" i="1" dirty="0"/>
          </a:p>
        </p:txBody>
      </p:sp>
      <p:sp>
        <p:nvSpPr>
          <p:cNvPr id="190" name="119 CuadroTexto">
            <a:extLst>
              <a:ext uri="{FF2B5EF4-FFF2-40B4-BE49-F238E27FC236}">
                <a16:creationId xmlns:a16="http://schemas.microsoft.com/office/drawing/2014/main" id="{C15531B6-06DC-407A-AEEB-BE75CBC1FB0C}"/>
              </a:ext>
            </a:extLst>
          </p:cNvPr>
          <p:cNvSpPr txBox="1"/>
          <p:nvPr/>
        </p:nvSpPr>
        <p:spPr>
          <a:xfrm>
            <a:off x="2511014" y="1344396"/>
            <a:ext cx="524648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14,476*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1" name="Picture 2" descr="Resultado de imagen para BMW">
            <a:extLst>
              <a:ext uri="{FF2B5EF4-FFF2-40B4-BE49-F238E27FC236}">
                <a16:creationId xmlns:a16="http://schemas.microsoft.com/office/drawing/2014/main" id="{6E709F3D-0882-4AD6-AC67-BC63E685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24" y="914381"/>
            <a:ext cx="378388" cy="2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4" descr="Resultado de imagen para BMW">
            <a:extLst>
              <a:ext uri="{FF2B5EF4-FFF2-40B4-BE49-F238E27FC236}">
                <a16:creationId xmlns:a16="http://schemas.microsoft.com/office/drawing/2014/main" id="{ABA7C1F4-2C90-4C7C-9AFB-DD644B17F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2" y="777223"/>
            <a:ext cx="156431" cy="15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Resultado de imagen para AUDI LOGO">
            <a:extLst>
              <a:ext uri="{FF2B5EF4-FFF2-40B4-BE49-F238E27FC236}">
                <a16:creationId xmlns:a16="http://schemas.microsoft.com/office/drawing/2014/main" id="{3B7EB52C-7600-49C1-9746-6AF2CE46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67" y="814540"/>
            <a:ext cx="194188" cy="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ángulo 194">
            <a:extLst>
              <a:ext uri="{FF2B5EF4-FFF2-40B4-BE49-F238E27FC236}">
                <a16:creationId xmlns:a16="http://schemas.microsoft.com/office/drawing/2014/main" id="{93857A01-0075-48E8-B805-ED4CAA030FA6}"/>
              </a:ext>
            </a:extLst>
          </p:cNvPr>
          <p:cNvSpPr/>
          <p:nvPr/>
        </p:nvSpPr>
        <p:spPr>
          <a:xfrm>
            <a:off x="3632905" y="723472"/>
            <a:ext cx="538201" cy="264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61" b="1" i="1" dirty="0"/>
              <a:t>BONO </a:t>
            </a:r>
            <a:r>
              <a:rPr lang="es-PE" sz="561" b="1" i="1" dirty="0" smtClean="0"/>
              <a:t>CASA $150,0000</a:t>
            </a:r>
            <a:endParaRPr lang="es-PE" sz="561" b="1" i="1" dirty="0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6EBBFDA1-062B-43C0-9EB4-6285A46360AF}"/>
              </a:ext>
            </a:extLst>
          </p:cNvPr>
          <p:cNvSpPr/>
          <p:nvPr/>
        </p:nvSpPr>
        <p:spPr>
          <a:xfrm>
            <a:off x="1121611" y="3235119"/>
            <a:ext cx="344081" cy="1170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510" b="1" i="1" dirty="0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D4BF5635-B213-4855-B4E8-BB5C6EB1DA41}"/>
              </a:ext>
            </a:extLst>
          </p:cNvPr>
          <p:cNvSpPr/>
          <p:nvPr/>
        </p:nvSpPr>
        <p:spPr>
          <a:xfrm>
            <a:off x="650826" y="3241177"/>
            <a:ext cx="560175" cy="113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9" b="1" i="1" dirty="0" smtClean="0"/>
              <a:t>EXPERIENCE</a:t>
            </a:r>
          </a:p>
          <a:p>
            <a:pPr algn="ctr"/>
            <a:r>
              <a:rPr lang="es-PE" sz="409" b="1" i="1" dirty="0" smtClean="0"/>
              <a:t>VACACIONAL</a:t>
            </a:r>
            <a:endParaRPr lang="es-PE" sz="409" b="1" i="1" dirty="0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A5D2BA4B-83F7-4C1A-AD6A-E5454A273197}"/>
              </a:ext>
            </a:extLst>
          </p:cNvPr>
          <p:cNvSpPr/>
          <p:nvPr/>
        </p:nvSpPr>
        <p:spPr>
          <a:xfrm>
            <a:off x="1010035" y="3205938"/>
            <a:ext cx="546034" cy="17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10" b="1" dirty="0" smtClean="0">
                <a:solidFill>
                  <a:schemeClr val="bg1"/>
                </a:solidFill>
                <a:cs typeface="Arial" pitchFamily="34" charset="0"/>
              </a:rPr>
              <a:t>LIGHT</a:t>
            </a:r>
            <a:endParaRPr lang="es-PE" sz="510" dirty="0"/>
          </a:p>
        </p:txBody>
      </p:sp>
      <p:sp>
        <p:nvSpPr>
          <p:cNvPr id="203" name="1 CuadroTexto"/>
          <p:cNvSpPr txBox="1"/>
          <p:nvPr/>
        </p:nvSpPr>
        <p:spPr>
          <a:xfrm>
            <a:off x="669694" y="3643248"/>
            <a:ext cx="5321806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5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Cada Socio en </a:t>
            </a:r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nuestra </a:t>
            </a:r>
            <a:r>
              <a:rPr lang="es-PE" sz="5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RED, nos </a:t>
            </a:r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suma desde </a:t>
            </a:r>
            <a:r>
              <a:rPr lang="es-PE" sz="5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85 </a:t>
            </a:r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PUNTOS.</a:t>
            </a:r>
            <a:endParaRPr lang="es-PE" sz="5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PE" sz="51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Promedio </a:t>
            </a:r>
            <a:r>
              <a:rPr lang="es-PE" sz="5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ganancias mensuales, los montos presentados son promedios pueden variar en  función a la producción y requisitos</a:t>
            </a:r>
          </a:p>
        </p:txBody>
      </p:sp>
      <p:sp>
        <p:nvSpPr>
          <p:cNvPr id="59" name="54 Rectángulo">
            <a:extLst>
              <a:ext uri="{FF2B5EF4-FFF2-40B4-BE49-F238E27FC236}">
                <a16:creationId xmlns:a16="http://schemas.microsoft.com/office/drawing/2014/main" id="{43883DBC-B144-4E2A-819F-F0B3EEFA1082}"/>
              </a:ext>
            </a:extLst>
          </p:cNvPr>
          <p:cNvSpPr/>
          <p:nvPr/>
        </p:nvSpPr>
        <p:spPr>
          <a:xfrm>
            <a:off x="2595152" y="1734549"/>
            <a:ext cx="355162" cy="1321822"/>
          </a:xfrm>
          <a:prstGeom prst="rect">
            <a:avLst/>
          </a:prstGeom>
          <a:gradFill flip="none" rotWithShape="1">
            <a:gsLst>
              <a:gs pos="0">
                <a:srgbClr val="CCFF33">
                  <a:shade val="30000"/>
                  <a:satMod val="115000"/>
                </a:srgbClr>
              </a:gs>
              <a:gs pos="50000">
                <a:srgbClr val="CCFF33">
                  <a:shade val="67500"/>
                  <a:satMod val="115000"/>
                </a:srgbClr>
              </a:gs>
              <a:gs pos="100000">
                <a:srgbClr val="CCFF33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8" name="54 Rectángulo"/>
          <p:cNvSpPr/>
          <p:nvPr/>
        </p:nvSpPr>
        <p:spPr>
          <a:xfrm>
            <a:off x="4105712" y="1211438"/>
            <a:ext cx="384850" cy="1821428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35" name="54 Rectángulo"/>
          <p:cNvSpPr/>
          <p:nvPr/>
        </p:nvSpPr>
        <p:spPr>
          <a:xfrm>
            <a:off x="2220180" y="1888208"/>
            <a:ext cx="355162" cy="1168211"/>
          </a:xfrm>
          <a:prstGeom prst="rect">
            <a:avLst/>
          </a:prstGeom>
          <a:gradFill flip="none" rotWithShape="1">
            <a:gsLst>
              <a:gs pos="0">
                <a:srgbClr val="F86726">
                  <a:shade val="30000"/>
                  <a:satMod val="115000"/>
                </a:srgbClr>
              </a:gs>
              <a:gs pos="50000">
                <a:srgbClr val="F86726">
                  <a:shade val="67500"/>
                  <a:satMod val="115000"/>
                </a:srgbClr>
              </a:gs>
              <a:gs pos="100000">
                <a:srgbClr val="F86726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 dirty="0"/>
          </a:p>
        </p:txBody>
      </p:sp>
      <p:sp>
        <p:nvSpPr>
          <p:cNvPr id="157" name="119 CuadroTexto"/>
          <p:cNvSpPr txBox="1"/>
          <p:nvPr/>
        </p:nvSpPr>
        <p:spPr>
          <a:xfrm>
            <a:off x="1769659" y="1682575"/>
            <a:ext cx="544805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s/2,695*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119 CuadroTexto"/>
          <p:cNvSpPr txBox="1"/>
          <p:nvPr/>
        </p:nvSpPr>
        <p:spPr>
          <a:xfrm>
            <a:off x="2110584" y="1517171"/>
            <a:ext cx="550500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6,249*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119 CuadroTexto"/>
          <p:cNvSpPr txBox="1"/>
          <p:nvPr/>
        </p:nvSpPr>
        <p:spPr>
          <a:xfrm>
            <a:off x="2843930" y="1217887"/>
            <a:ext cx="581191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34,575*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119 CuadroTexto"/>
          <p:cNvSpPr txBox="1"/>
          <p:nvPr/>
        </p:nvSpPr>
        <p:spPr>
          <a:xfrm>
            <a:off x="3243142" y="1113857"/>
            <a:ext cx="588389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79,663*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119 CuadroTexto"/>
          <p:cNvSpPr txBox="1"/>
          <p:nvPr/>
        </p:nvSpPr>
        <p:spPr>
          <a:xfrm>
            <a:off x="3599909" y="984725"/>
            <a:ext cx="602635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191,096*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119 CuadroTexto"/>
          <p:cNvSpPr txBox="1"/>
          <p:nvPr/>
        </p:nvSpPr>
        <p:spPr>
          <a:xfrm>
            <a:off x="4000808" y="839752"/>
            <a:ext cx="583951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439,097*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119 CuadroTexto"/>
          <p:cNvSpPr txBox="1"/>
          <p:nvPr/>
        </p:nvSpPr>
        <p:spPr>
          <a:xfrm>
            <a:off x="4396094" y="610085"/>
            <a:ext cx="638796" cy="194187"/>
          </a:xfrm>
          <a:prstGeom prst="snip1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61" dirty="0"/>
              <a:t> </a:t>
            </a:r>
            <a:r>
              <a:rPr lang="es-PE" sz="51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s/ </a:t>
            </a:r>
            <a:r>
              <a:rPr lang="es-PE" sz="51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1´045,820*</a:t>
            </a:r>
            <a:endParaRPr lang="es-PE" sz="51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Resultado de imagen para avion icono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590" y="1048596"/>
            <a:ext cx="298350" cy="1790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7" name="Picture 2" descr="Resultado de imagen para avion icono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32" y="1346098"/>
            <a:ext cx="298350" cy="1790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4" name="Imagen 10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445" y="1733453"/>
            <a:ext cx="302982" cy="202844"/>
          </a:xfrm>
          <a:prstGeom prst="rect">
            <a:avLst/>
          </a:prstGeom>
        </p:spPr>
      </p:pic>
      <p:pic>
        <p:nvPicPr>
          <p:cNvPr id="1025" name="Imagen 10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1771" y="1605083"/>
            <a:ext cx="310634" cy="207967"/>
          </a:xfrm>
          <a:prstGeom prst="rect">
            <a:avLst/>
          </a:prstGeom>
        </p:spPr>
      </p:pic>
      <p:sp>
        <p:nvSpPr>
          <p:cNvPr id="83" name="59 CuadroTexto">
            <a:extLst>
              <a:ext uri="{FF2B5EF4-FFF2-40B4-BE49-F238E27FC236}">
                <a16:creationId xmlns:a16="http://schemas.microsoft.com/office/drawing/2014/main" id="{973CF7A7-56B1-4725-9CBC-65CDC5038E03}"/>
              </a:ext>
            </a:extLst>
          </p:cNvPr>
          <p:cNvSpPr txBox="1"/>
          <p:nvPr/>
        </p:nvSpPr>
        <p:spPr>
          <a:xfrm rot="16200000">
            <a:off x="1733981" y="2210493"/>
            <a:ext cx="587168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RUBY  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6,120  </a:t>
            </a:r>
            <a:r>
              <a:rPr lang="es-PE" sz="506" b="1" i="1" dirty="0"/>
              <a:t>PTS</a:t>
            </a:r>
          </a:p>
        </p:txBody>
      </p:sp>
      <p:sp>
        <p:nvSpPr>
          <p:cNvPr id="63" name="59 CuadroTexto">
            <a:extLst>
              <a:ext uri="{FF2B5EF4-FFF2-40B4-BE49-F238E27FC236}">
                <a16:creationId xmlns:a16="http://schemas.microsoft.com/office/drawing/2014/main" id="{1D4A2CFB-348C-4918-92BF-3F24877BF49E}"/>
              </a:ext>
            </a:extLst>
          </p:cNvPr>
          <p:cNvSpPr txBox="1"/>
          <p:nvPr/>
        </p:nvSpPr>
        <p:spPr>
          <a:xfrm rot="16200000">
            <a:off x="2513137" y="1817661"/>
            <a:ext cx="616456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715" b="1" i="1" dirty="0"/>
              <a:t>DIAMANTE</a:t>
            </a:r>
          </a:p>
          <a:p>
            <a:pPr algn="ctr"/>
            <a:r>
              <a:rPr lang="es-PE" sz="506" b="1" i="1" dirty="0"/>
              <a:t> </a:t>
            </a:r>
            <a:r>
              <a:rPr lang="es-PE" sz="506" b="1" i="1" dirty="0" smtClean="0"/>
              <a:t>36,720 </a:t>
            </a:r>
            <a:r>
              <a:rPr lang="es-PE" sz="506" b="1" i="1" dirty="0"/>
              <a:t>PTS</a:t>
            </a:r>
          </a:p>
          <a:p>
            <a:pPr algn="ctr"/>
            <a:endParaRPr lang="es-PE" sz="758" b="1" i="1" dirty="0"/>
          </a:p>
        </p:txBody>
      </p:sp>
      <p:sp>
        <p:nvSpPr>
          <p:cNvPr id="64" name="59 CuadroTexto">
            <a:extLst>
              <a:ext uri="{FF2B5EF4-FFF2-40B4-BE49-F238E27FC236}">
                <a16:creationId xmlns:a16="http://schemas.microsoft.com/office/drawing/2014/main" id="{6DA2896C-BEE0-48DC-8FEC-5949E345FF17}"/>
              </a:ext>
            </a:extLst>
          </p:cNvPr>
          <p:cNvSpPr txBox="1"/>
          <p:nvPr/>
        </p:nvSpPr>
        <p:spPr>
          <a:xfrm rot="16200000">
            <a:off x="2691429" y="1876718"/>
            <a:ext cx="930458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715" b="1" i="1" dirty="0"/>
              <a:t>DIAMANTE </a:t>
            </a:r>
            <a:r>
              <a:rPr lang="es-PE" sz="715" b="1" i="1" dirty="0" smtClean="0"/>
              <a:t>NEGRO</a:t>
            </a:r>
            <a:endParaRPr lang="es-PE" sz="715" b="1" i="1" dirty="0"/>
          </a:p>
          <a:p>
            <a:pPr algn="ctr"/>
            <a:r>
              <a:rPr lang="es-PE" sz="715" b="1" i="1" dirty="0"/>
              <a:t> </a:t>
            </a:r>
            <a:r>
              <a:rPr lang="es-PE" sz="506" b="1" i="1" dirty="0"/>
              <a:t> </a:t>
            </a:r>
            <a:r>
              <a:rPr lang="es-PE" sz="506" b="1" i="1" dirty="0" smtClean="0"/>
              <a:t>91,800</a:t>
            </a:r>
            <a:r>
              <a:rPr lang="es-PE" sz="506" b="1" i="1" dirty="0"/>
              <a:t> </a:t>
            </a:r>
            <a:r>
              <a:rPr lang="es-PE" sz="506" b="1" i="1" dirty="0" smtClean="0"/>
              <a:t> PTS</a:t>
            </a:r>
            <a:endParaRPr lang="es-PE" sz="758" b="1" i="1" dirty="0"/>
          </a:p>
        </p:txBody>
      </p:sp>
      <p:sp>
        <p:nvSpPr>
          <p:cNvPr id="69" name="59 CuadroTexto">
            <a:extLst>
              <a:ext uri="{FF2B5EF4-FFF2-40B4-BE49-F238E27FC236}">
                <a16:creationId xmlns:a16="http://schemas.microsoft.com/office/drawing/2014/main" id="{4C7E5CBB-D567-4F63-935F-E8C3782059B1}"/>
              </a:ext>
            </a:extLst>
          </p:cNvPr>
          <p:cNvSpPr txBox="1"/>
          <p:nvPr/>
        </p:nvSpPr>
        <p:spPr>
          <a:xfrm rot="16200000">
            <a:off x="4114908" y="1268844"/>
            <a:ext cx="1183039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DIAMANTE IMPERIAL  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3’324,800  </a:t>
            </a:r>
            <a:r>
              <a:rPr lang="es-PE" sz="506" b="1" i="1" dirty="0"/>
              <a:t>PTS</a:t>
            </a:r>
          </a:p>
        </p:txBody>
      </p:sp>
      <p:sp>
        <p:nvSpPr>
          <p:cNvPr id="67" name="59 CuadroTexto">
            <a:extLst>
              <a:ext uri="{FF2B5EF4-FFF2-40B4-BE49-F238E27FC236}">
                <a16:creationId xmlns:a16="http://schemas.microsoft.com/office/drawing/2014/main" id="{4FAC2021-8CFC-4B51-8DD4-B3E321034D51}"/>
              </a:ext>
            </a:extLst>
          </p:cNvPr>
          <p:cNvSpPr txBox="1"/>
          <p:nvPr/>
        </p:nvSpPr>
        <p:spPr>
          <a:xfrm rot="16200000">
            <a:off x="3860137" y="1477821"/>
            <a:ext cx="889891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TRIPLE DIAMENTE</a:t>
            </a:r>
          </a:p>
          <a:p>
            <a:pPr algn="ctr"/>
            <a:r>
              <a:rPr lang="es-PE" sz="506" b="1" i="1" dirty="0" smtClean="0"/>
              <a:t>1’321,920  PTS</a:t>
            </a:r>
            <a:endParaRPr lang="es-PE" sz="506" b="1" i="1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B0212C61-5315-4411-8377-163A82B3DF68}"/>
              </a:ext>
            </a:extLst>
          </p:cNvPr>
          <p:cNvSpPr txBox="1"/>
          <p:nvPr/>
        </p:nvSpPr>
        <p:spPr>
          <a:xfrm>
            <a:off x="1499708" y="2472177"/>
            <a:ext cx="38857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6 </a:t>
            </a:r>
          </a:p>
          <a:p>
            <a:pPr algn="ctr"/>
            <a:r>
              <a:rPr lang="es-PE" sz="612" b="1" i="1" dirty="0">
                <a:solidFill>
                  <a:schemeClr val="bg1"/>
                </a:solidFill>
              </a:rPr>
              <a:t>NIVEL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177132E1-1BF4-40B3-975C-3D1AB1F3A4E5}"/>
              </a:ext>
            </a:extLst>
          </p:cNvPr>
          <p:cNvSpPr txBox="1"/>
          <p:nvPr/>
        </p:nvSpPr>
        <p:spPr>
          <a:xfrm>
            <a:off x="1806473" y="3019534"/>
            <a:ext cx="435891" cy="23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9" b="1" i="1" dirty="0" smtClean="0"/>
              <a:t>72 SOCIOS</a:t>
            </a:r>
            <a:endParaRPr lang="es-PE" sz="459" b="1" i="1" dirty="0"/>
          </a:p>
          <a:p>
            <a:pPr algn="ctr"/>
            <a:r>
              <a:rPr lang="es-PE" sz="459" b="1" i="1" dirty="0"/>
              <a:t>RED</a:t>
            </a:r>
          </a:p>
        </p:txBody>
      </p:sp>
      <p:sp>
        <p:nvSpPr>
          <p:cNvPr id="34" name="54 Rectángulo"/>
          <p:cNvSpPr/>
          <p:nvPr/>
        </p:nvSpPr>
        <p:spPr>
          <a:xfrm>
            <a:off x="1483193" y="2171266"/>
            <a:ext cx="354777" cy="881696"/>
          </a:xfrm>
          <a:prstGeom prst="rect">
            <a:avLst/>
          </a:prstGeom>
          <a:gradFill flip="none" rotWithShape="1">
            <a:gsLst>
              <a:gs pos="0">
                <a:srgbClr val="F86726">
                  <a:shade val="30000"/>
                  <a:satMod val="115000"/>
                </a:srgbClr>
              </a:gs>
              <a:gs pos="50000">
                <a:srgbClr val="F86726">
                  <a:shade val="67500"/>
                  <a:satMod val="115000"/>
                </a:srgbClr>
              </a:gs>
              <a:gs pos="100000">
                <a:srgbClr val="F86726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836"/>
          </a:p>
        </p:txBody>
      </p:sp>
      <p:sp>
        <p:nvSpPr>
          <p:cNvPr id="84" name="59 CuadroTexto">
            <a:extLst>
              <a:ext uri="{FF2B5EF4-FFF2-40B4-BE49-F238E27FC236}">
                <a16:creationId xmlns:a16="http://schemas.microsoft.com/office/drawing/2014/main" id="{11159107-93A4-43A3-8BD5-3639240277A9}"/>
              </a:ext>
            </a:extLst>
          </p:cNvPr>
          <p:cNvSpPr txBox="1"/>
          <p:nvPr/>
        </p:nvSpPr>
        <p:spPr>
          <a:xfrm rot="16200000">
            <a:off x="1360109" y="2282370"/>
            <a:ext cx="589312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ZAFIRO    </a:t>
            </a:r>
            <a:r>
              <a:rPr lang="es-PE" sz="506" b="1" i="1" dirty="0" smtClean="0"/>
              <a:t>2,550  </a:t>
            </a:r>
            <a:r>
              <a:rPr lang="es-PE" sz="506" b="1" i="1" dirty="0"/>
              <a:t>PTS</a:t>
            </a:r>
          </a:p>
        </p:txBody>
      </p:sp>
      <p:sp>
        <p:nvSpPr>
          <p:cNvPr id="90" name="59 CuadroTexto">
            <a:extLst>
              <a:ext uri="{FF2B5EF4-FFF2-40B4-BE49-F238E27FC236}">
                <a16:creationId xmlns:a16="http://schemas.microsoft.com/office/drawing/2014/main" id="{7683D58B-5EC1-461C-986B-E1D31A5B112A}"/>
              </a:ext>
            </a:extLst>
          </p:cNvPr>
          <p:cNvSpPr txBox="1"/>
          <p:nvPr/>
        </p:nvSpPr>
        <p:spPr>
          <a:xfrm rot="16200000">
            <a:off x="2088265" y="2026223"/>
            <a:ext cx="636215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74" b="1" i="1" dirty="0" smtClean="0"/>
              <a:t>ESMERALDA </a:t>
            </a:r>
            <a:endParaRPr lang="es-PE" sz="674" b="1" i="1" dirty="0"/>
          </a:p>
          <a:p>
            <a:pPr algn="ctr"/>
            <a:r>
              <a:rPr lang="es-PE" sz="506" b="1" i="1" dirty="0" smtClean="0"/>
              <a:t>15,300</a:t>
            </a:r>
            <a:r>
              <a:rPr lang="es-PE" sz="506" b="1" i="1" dirty="0"/>
              <a:t> </a:t>
            </a:r>
            <a:r>
              <a:rPr lang="es-PE" sz="506" b="1" i="1" dirty="0" smtClean="0"/>
              <a:t>PTS</a:t>
            </a:r>
            <a:endParaRPr lang="es-PE" sz="506" b="1" i="1" dirty="0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DCFF9E42-3FED-40CD-A8A8-6622CE9B5BA9}"/>
              </a:ext>
            </a:extLst>
          </p:cNvPr>
          <p:cNvSpPr/>
          <p:nvPr/>
        </p:nvSpPr>
        <p:spPr>
          <a:xfrm>
            <a:off x="1130489" y="3367094"/>
            <a:ext cx="330727" cy="101837"/>
          </a:xfrm>
          <a:prstGeom prst="rect">
            <a:avLst/>
          </a:prstGeom>
          <a:solidFill>
            <a:srgbClr val="41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b="1" i="1" spc="127" dirty="0" smtClean="0"/>
              <a:t>24</a:t>
            </a:r>
            <a:endParaRPr lang="es-PE" sz="510" b="1" i="1" spc="127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DCFF9E42-3FED-40CD-A8A8-6622CE9B5BA9}"/>
              </a:ext>
            </a:extLst>
          </p:cNvPr>
          <p:cNvSpPr/>
          <p:nvPr/>
        </p:nvSpPr>
        <p:spPr>
          <a:xfrm>
            <a:off x="764501" y="3367093"/>
            <a:ext cx="341644" cy="101837"/>
          </a:xfrm>
          <a:prstGeom prst="rect">
            <a:avLst/>
          </a:prstGeom>
          <a:solidFill>
            <a:srgbClr val="416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10" b="1" i="1" spc="127" dirty="0" smtClean="0"/>
              <a:t>12</a:t>
            </a:r>
            <a:endParaRPr lang="es-PE" sz="510" b="1" i="1" spc="127" dirty="0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9306AFE1-2C6E-4A7E-8A35-A8D1CA90A7F6}"/>
              </a:ext>
            </a:extLst>
          </p:cNvPr>
          <p:cNvSpPr/>
          <p:nvPr/>
        </p:nvSpPr>
        <p:spPr>
          <a:xfrm>
            <a:off x="1401799" y="1501920"/>
            <a:ext cx="488042" cy="33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/>
              <a:t>TOUR </a:t>
            </a:r>
            <a:r>
              <a:rPr lang="es-PE" sz="500" b="1" i="1" dirty="0" smtClean="0"/>
              <a:t>NACIONAL</a:t>
            </a:r>
            <a:endParaRPr lang="es-PE" sz="500" b="1" i="1" dirty="0"/>
          </a:p>
          <a:p>
            <a:pPr algn="ctr"/>
            <a:r>
              <a:rPr lang="es-PE" sz="561" b="1" i="1" dirty="0" smtClean="0"/>
              <a:t>$750</a:t>
            </a:r>
            <a:endParaRPr lang="es-PE" sz="561" b="1" i="1" dirty="0"/>
          </a:p>
        </p:txBody>
      </p:sp>
      <p:pic>
        <p:nvPicPr>
          <p:cNvPr id="170" name="Picture 2" descr="Resultado de imagen para COFRE DE ORO PNG">
            <a:extLst>
              <a:ext uri="{FF2B5EF4-FFF2-40B4-BE49-F238E27FC236}">
                <a16:creationId xmlns:a16="http://schemas.microsoft.com/office/drawing/2014/main" id="{362970FD-950E-462D-B041-0F71A9DD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23" y="630283"/>
            <a:ext cx="340921" cy="2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ángulo 172">
            <a:extLst>
              <a:ext uri="{FF2B5EF4-FFF2-40B4-BE49-F238E27FC236}">
                <a16:creationId xmlns:a16="http://schemas.microsoft.com/office/drawing/2014/main" id="{B4E14BFE-F46F-497D-AA1E-4F9A54896118}"/>
              </a:ext>
            </a:extLst>
          </p:cNvPr>
          <p:cNvSpPr/>
          <p:nvPr/>
        </p:nvSpPr>
        <p:spPr>
          <a:xfrm>
            <a:off x="2848382" y="984757"/>
            <a:ext cx="571964" cy="25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i="1" dirty="0"/>
              <a:t>BONO </a:t>
            </a:r>
            <a:r>
              <a:rPr lang="es-PE" sz="500" b="1" i="1" dirty="0" smtClean="0"/>
              <a:t>DEPA</a:t>
            </a:r>
            <a:endParaRPr lang="es-PE" sz="500" b="1" i="1" dirty="0"/>
          </a:p>
          <a:p>
            <a:pPr algn="ctr"/>
            <a:r>
              <a:rPr lang="es-PE" sz="561" b="1" i="1" dirty="0"/>
              <a:t>$ </a:t>
            </a:r>
            <a:r>
              <a:rPr lang="es-PE" sz="561" b="1" i="1" dirty="0" smtClean="0"/>
              <a:t>30,000</a:t>
            </a:r>
            <a:endParaRPr lang="es-PE" sz="561" b="1" i="1" dirty="0"/>
          </a:p>
        </p:txBody>
      </p: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3A03A044-767A-4DEC-9678-0451A8354050}"/>
              </a:ext>
            </a:extLst>
          </p:cNvPr>
          <p:cNvGrpSpPr/>
          <p:nvPr/>
        </p:nvGrpSpPr>
        <p:grpSpPr>
          <a:xfrm>
            <a:off x="3979036" y="241774"/>
            <a:ext cx="300303" cy="228767"/>
            <a:chOff x="6181554" y="581758"/>
            <a:chExt cx="881598" cy="671592"/>
          </a:xfrm>
        </p:grpSpPr>
        <p:pic>
          <p:nvPicPr>
            <p:cNvPr id="212" name="Picture 10" descr="Resultado de imagen para porsche LOGO">
              <a:extLst>
                <a:ext uri="{FF2B5EF4-FFF2-40B4-BE49-F238E27FC236}">
                  <a16:creationId xmlns:a16="http://schemas.microsoft.com/office/drawing/2014/main" id="{111D7013-9BB2-45FA-B359-98575B7D21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0" b="12845"/>
            <a:stretch/>
          </p:blipFill>
          <p:spPr bwMode="auto">
            <a:xfrm>
              <a:off x="6315461" y="581758"/>
              <a:ext cx="581588" cy="524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12" descr="Resultado de imagen para porsche LOGO">
              <a:extLst>
                <a:ext uri="{FF2B5EF4-FFF2-40B4-BE49-F238E27FC236}">
                  <a16:creationId xmlns:a16="http://schemas.microsoft.com/office/drawing/2014/main" id="{6553F1B2-5DD9-4F8F-BCCD-E7CE544B6A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41"/>
            <a:stretch/>
          </p:blipFill>
          <p:spPr bwMode="auto">
            <a:xfrm>
              <a:off x="6181554" y="1120590"/>
              <a:ext cx="881598" cy="132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9" name="Picture 6" descr="Resultado de imagen para casa png">
            <a:extLst>
              <a:ext uri="{FF2B5EF4-FFF2-40B4-BE49-F238E27FC236}">
                <a16:creationId xmlns:a16="http://schemas.microsoft.com/office/drawing/2014/main" id="{0DE1192D-FF7B-4A0C-98AF-CA3F2F731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90" y="469963"/>
            <a:ext cx="365617" cy="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Rectángulo 197"/>
          <p:cNvSpPr/>
          <p:nvPr/>
        </p:nvSpPr>
        <p:spPr>
          <a:xfrm>
            <a:off x="2152308" y="3029131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180 SOCIOS RED</a:t>
            </a:r>
            <a:endParaRPr lang="es-PE" sz="460" b="1" i="1" dirty="0"/>
          </a:p>
        </p:txBody>
      </p:sp>
      <p:sp>
        <p:nvSpPr>
          <p:cNvPr id="201" name="Rectángulo 200"/>
          <p:cNvSpPr/>
          <p:nvPr/>
        </p:nvSpPr>
        <p:spPr>
          <a:xfrm>
            <a:off x="2514250" y="3026576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432 SOCIOS RED</a:t>
            </a:r>
            <a:endParaRPr lang="es-PE" sz="460" b="1" i="1" dirty="0"/>
          </a:p>
        </p:txBody>
      </p:sp>
      <p:sp>
        <p:nvSpPr>
          <p:cNvPr id="204" name="Rectángulo 203"/>
          <p:cNvSpPr/>
          <p:nvPr/>
        </p:nvSpPr>
        <p:spPr>
          <a:xfrm>
            <a:off x="2900948" y="3024181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1,080 SOCIOS RED</a:t>
            </a:r>
            <a:endParaRPr lang="es-PE" sz="460" b="1" i="1" dirty="0"/>
          </a:p>
        </p:txBody>
      </p:sp>
      <p:sp>
        <p:nvSpPr>
          <p:cNvPr id="205" name="Rectángulo 204"/>
          <p:cNvSpPr/>
          <p:nvPr/>
        </p:nvSpPr>
        <p:spPr>
          <a:xfrm>
            <a:off x="3276475" y="3022935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2,592 SOCIOS RED</a:t>
            </a:r>
            <a:endParaRPr lang="es-PE" sz="460" b="1" i="1" dirty="0"/>
          </a:p>
        </p:txBody>
      </p:sp>
      <p:sp>
        <p:nvSpPr>
          <p:cNvPr id="206" name="Rectángulo 205"/>
          <p:cNvSpPr/>
          <p:nvPr/>
        </p:nvSpPr>
        <p:spPr>
          <a:xfrm>
            <a:off x="3646081" y="3030587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6,480 SOCIOS RED</a:t>
            </a:r>
            <a:endParaRPr lang="es-PE" sz="460" b="1" i="1" dirty="0"/>
          </a:p>
        </p:txBody>
      </p:sp>
      <p:sp>
        <p:nvSpPr>
          <p:cNvPr id="208" name="Rectángulo 207"/>
          <p:cNvSpPr/>
          <p:nvPr/>
        </p:nvSpPr>
        <p:spPr>
          <a:xfrm>
            <a:off x="4040414" y="3018436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15,552 SOCIOS RED</a:t>
            </a:r>
            <a:endParaRPr lang="es-PE" sz="460" b="1" i="1" dirty="0"/>
          </a:p>
        </p:txBody>
      </p:sp>
      <p:sp>
        <p:nvSpPr>
          <p:cNvPr id="209" name="Rectángulo 208"/>
          <p:cNvSpPr/>
          <p:nvPr/>
        </p:nvSpPr>
        <p:spPr>
          <a:xfrm>
            <a:off x="4438358" y="3009803"/>
            <a:ext cx="504058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60" b="1" i="1" dirty="0" smtClean="0"/>
              <a:t>38,880 SOCIOS RED</a:t>
            </a:r>
            <a:endParaRPr lang="es-PE" sz="460" b="1" i="1" dirty="0"/>
          </a:p>
        </p:txBody>
      </p:sp>
    </p:spTree>
    <p:extLst>
      <p:ext uri="{BB962C8B-B14F-4D97-AF65-F5344CB8AC3E}">
        <p14:creationId xmlns:p14="http://schemas.microsoft.com/office/powerpoint/2010/main" val="40601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Objeto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578775"/>
              </p:ext>
            </p:extLst>
          </p:nvPr>
        </p:nvGraphicFramePr>
        <p:xfrm>
          <a:off x="566821" y="3550468"/>
          <a:ext cx="4234640" cy="132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Hoja de cálculo" r:id="rId3" imgW="19621567" imgH="561980" progId="Excel.Sheet.12">
                  <p:link updateAutomatic="1"/>
                </p:oleObj>
              </mc:Choice>
              <mc:Fallback>
                <p:oleObj name="Hoja de cálculo" r:id="rId3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821" y="3550468"/>
                        <a:ext cx="4234640" cy="132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Rectángulo 14"/>
          <p:cNvSpPr/>
          <p:nvPr/>
        </p:nvSpPr>
        <p:spPr>
          <a:xfrm>
            <a:off x="-325121" y="-31398"/>
            <a:ext cx="593779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El Poder de la Duplicación ( 1 - 1 ) </a:t>
            </a:r>
          </a:p>
          <a:p>
            <a:pPr algn="ctr"/>
            <a:endParaRPr lang="es-PE" sz="2400" b="1" spc="-77" dirty="0" smtClean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endParaRPr lang="es-PE" sz="2400" b="1" spc="-77" dirty="0" smtClean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endParaRPr lang="es-PE" sz="2400" b="1" spc="-77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endParaRPr lang="es-PE" sz="2400" b="1" spc="-77" dirty="0" smtClean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endParaRPr lang="es-PE" sz="1500" b="1" spc="-77" dirty="0" smtClean="0">
              <a:latin typeface="Times New Roman"/>
              <a:cs typeface="Times New Roman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520081" y="389918"/>
            <a:ext cx="247396" cy="256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/>
          <p:cNvSpPr/>
          <p:nvPr/>
        </p:nvSpPr>
        <p:spPr>
          <a:xfrm>
            <a:off x="993724" y="717786"/>
            <a:ext cx="247396" cy="25614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/>
          <p:cNvSpPr/>
          <p:nvPr/>
        </p:nvSpPr>
        <p:spPr>
          <a:xfrm>
            <a:off x="2056097" y="717786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Elipse 18"/>
          <p:cNvSpPr/>
          <p:nvPr/>
        </p:nvSpPr>
        <p:spPr>
          <a:xfrm>
            <a:off x="593256" y="1112312"/>
            <a:ext cx="247396" cy="25614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Elipse 19"/>
          <p:cNvSpPr/>
          <p:nvPr/>
        </p:nvSpPr>
        <p:spPr>
          <a:xfrm>
            <a:off x="2938367" y="721872"/>
            <a:ext cx="247396" cy="25614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/>
          <p:cNvSpPr/>
          <p:nvPr/>
        </p:nvSpPr>
        <p:spPr>
          <a:xfrm>
            <a:off x="289436" y="1530886"/>
            <a:ext cx="247396" cy="25614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/>
          <p:cNvSpPr/>
          <p:nvPr/>
        </p:nvSpPr>
        <p:spPr>
          <a:xfrm>
            <a:off x="994256" y="1109411"/>
            <a:ext cx="247396" cy="25614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/>
          <p:cNvSpPr/>
          <p:nvPr/>
        </p:nvSpPr>
        <p:spPr>
          <a:xfrm>
            <a:off x="1776939" y="1098019"/>
            <a:ext cx="247396" cy="25614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/>
          <p:cNvSpPr/>
          <p:nvPr/>
        </p:nvSpPr>
        <p:spPr>
          <a:xfrm>
            <a:off x="79694" y="1916841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/>
          <p:cNvSpPr/>
          <p:nvPr/>
        </p:nvSpPr>
        <p:spPr>
          <a:xfrm>
            <a:off x="593324" y="1526835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/>
          <p:cNvSpPr/>
          <p:nvPr/>
        </p:nvSpPr>
        <p:spPr>
          <a:xfrm>
            <a:off x="998169" y="1522794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Elipse 26"/>
          <p:cNvSpPr/>
          <p:nvPr/>
        </p:nvSpPr>
        <p:spPr>
          <a:xfrm>
            <a:off x="1383755" y="1107349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Elipse 27"/>
          <p:cNvSpPr/>
          <p:nvPr/>
        </p:nvSpPr>
        <p:spPr>
          <a:xfrm>
            <a:off x="2062864" y="1098019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Elipse 28"/>
          <p:cNvSpPr/>
          <p:nvPr/>
        </p:nvSpPr>
        <p:spPr>
          <a:xfrm>
            <a:off x="2769815" y="1088781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Elipse 29"/>
          <p:cNvSpPr/>
          <p:nvPr/>
        </p:nvSpPr>
        <p:spPr>
          <a:xfrm>
            <a:off x="3903566" y="717786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2" name="Conector recto 31"/>
          <p:cNvCxnSpPr>
            <a:stCxn id="17" idx="3"/>
            <a:endCxn id="19" idx="7"/>
          </p:cNvCxnSpPr>
          <p:nvPr/>
        </p:nvCxnSpPr>
        <p:spPr>
          <a:xfrm flipH="1">
            <a:off x="804422" y="936422"/>
            <a:ext cx="225532" cy="21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>
            <a:stCxn id="17" idx="4"/>
            <a:endCxn id="22" idx="0"/>
          </p:cNvCxnSpPr>
          <p:nvPr/>
        </p:nvCxnSpPr>
        <p:spPr>
          <a:xfrm>
            <a:off x="1117422" y="973934"/>
            <a:ext cx="532" cy="135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17" idx="5"/>
            <a:endCxn id="27" idx="1"/>
          </p:cNvCxnSpPr>
          <p:nvPr/>
        </p:nvCxnSpPr>
        <p:spPr>
          <a:xfrm>
            <a:off x="1204890" y="936422"/>
            <a:ext cx="215095" cy="208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9" idx="4"/>
            <a:endCxn id="25" idx="0"/>
          </p:cNvCxnSpPr>
          <p:nvPr/>
        </p:nvCxnSpPr>
        <p:spPr>
          <a:xfrm>
            <a:off x="716954" y="1368460"/>
            <a:ext cx="68" cy="15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>
            <a:stCxn id="19" idx="3"/>
            <a:endCxn id="21" idx="7"/>
          </p:cNvCxnSpPr>
          <p:nvPr/>
        </p:nvCxnSpPr>
        <p:spPr>
          <a:xfrm flipH="1">
            <a:off x="500602" y="1330948"/>
            <a:ext cx="128884" cy="23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>
            <a:stCxn id="21" idx="3"/>
          </p:cNvCxnSpPr>
          <p:nvPr/>
        </p:nvCxnSpPr>
        <p:spPr>
          <a:xfrm flipH="1">
            <a:off x="203392" y="1749522"/>
            <a:ext cx="122274" cy="183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18" idx="4"/>
            <a:endCxn id="28" idx="0"/>
          </p:cNvCxnSpPr>
          <p:nvPr/>
        </p:nvCxnSpPr>
        <p:spPr>
          <a:xfrm>
            <a:off x="2179795" y="973934"/>
            <a:ext cx="6767" cy="124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stCxn id="18" idx="3"/>
            <a:endCxn id="23" idx="0"/>
          </p:cNvCxnSpPr>
          <p:nvPr/>
        </p:nvCxnSpPr>
        <p:spPr>
          <a:xfrm flipH="1">
            <a:off x="1900637" y="936422"/>
            <a:ext cx="191690" cy="16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>
            <a:stCxn id="20" idx="3"/>
          </p:cNvCxnSpPr>
          <p:nvPr/>
        </p:nvCxnSpPr>
        <p:spPr>
          <a:xfrm flipH="1">
            <a:off x="2893513" y="940508"/>
            <a:ext cx="81084" cy="18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14" idx="3"/>
            <a:endCxn id="18" idx="7"/>
          </p:cNvCxnSpPr>
          <p:nvPr/>
        </p:nvCxnSpPr>
        <p:spPr>
          <a:xfrm flipH="1">
            <a:off x="2267263" y="608554"/>
            <a:ext cx="289048" cy="146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>
            <a:stCxn id="14" idx="2"/>
            <a:endCxn id="17" idx="7"/>
          </p:cNvCxnSpPr>
          <p:nvPr/>
        </p:nvCxnSpPr>
        <p:spPr>
          <a:xfrm flipH="1">
            <a:off x="1204890" y="517992"/>
            <a:ext cx="1315191" cy="23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14" idx="5"/>
            <a:endCxn id="20" idx="1"/>
          </p:cNvCxnSpPr>
          <p:nvPr/>
        </p:nvCxnSpPr>
        <p:spPr>
          <a:xfrm>
            <a:off x="2731247" y="608554"/>
            <a:ext cx="243350" cy="150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>
            <a:stCxn id="14" idx="6"/>
            <a:endCxn id="30" idx="1"/>
          </p:cNvCxnSpPr>
          <p:nvPr/>
        </p:nvCxnSpPr>
        <p:spPr>
          <a:xfrm>
            <a:off x="2767477" y="517992"/>
            <a:ext cx="1172319" cy="23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22" idx="4"/>
            <a:endCxn id="26" idx="0"/>
          </p:cNvCxnSpPr>
          <p:nvPr/>
        </p:nvCxnSpPr>
        <p:spPr>
          <a:xfrm>
            <a:off x="1117954" y="1365559"/>
            <a:ext cx="3913" cy="15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1776939" y="1522794"/>
            <a:ext cx="247396" cy="2561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79" name="Conector recto 78"/>
          <p:cNvCxnSpPr>
            <a:stCxn id="23" idx="4"/>
            <a:endCxn id="75" idx="0"/>
          </p:cNvCxnSpPr>
          <p:nvPr/>
        </p:nvCxnSpPr>
        <p:spPr>
          <a:xfrm>
            <a:off x="1900637" y="1354167"/>
            <a:ext cx="0" cy="168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27"/>
          <p:cNvSpPr/>
          <p:nvPr/>
        </p:nvSpPr>
        <p:spPr>
          <a:xfrm>
            <a:off x="1268767" y="1325384"/>
            <a:ext cx="4331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000" b="1" spc="-77" dirty="0">
                <a:latin typeface="Times New Roman"/>
                <a:cs typeface="Times New Roman"/>
              </a:rPr>
              <a:t>¿Qué ingresos escogerías si te dieran a elegir?</a:t>
            </a:r>
          </a:p>
          <a:p>
            <a:pPr algn="ctr"/>
            <a:endParaRPr lang="es-PE" sz="500" b="1" spc="-77" dirty="0">
              <a:latin typeface="Times New Roman"/>
              <a:cs typeface="Times New Roman"/>
            </a:endParaRPr>
          </a:p>
          <a:p>
            <a:pPr algn="ctr"/>
            <a:r>
              <a:rPr lang="es-PE" sz="1000" b="1" spc="-77" dirty="0" smtClean="0">
                <a:latin typeface="Times New Roman"/>
                <a:cs typeface="Times New Roman"/>
              </a:rPr>
              <a:t>¿ Centavos </a:t>
            </a:r>
            <a:r>
              <a:rPr lang="es-PE" sz="1000" b="1" spc="-77" dirty="0">
                <a:latin typeface="Times New Roman"/>
                <a:cs typeface="Times New Roman"/>
              </a:rPr>
              <a:t>duplicándose </a:t>
            </a:r>
            <a:r>
              <a:rPr lang="es-PE" sz="1000" b="1" spc="-77" dirty="0" err="1">
                <a:latin typeface="Times New Roman"/>
                <a:cs typeface="Times New Roman"/>
              </a:rPr>
              <a:t>ó</a:t>
            </a:r>
            <a:r>
              <a:rPr lang="es-PE" sz="1000" b="1" spc="-77" dirty="0">
                <a:latin typeface="Times New Roman"/>
                <a:cs typeface="Times New Roman"/>
              </a:rPr>
              <a:t> US$ 2,000 mensuales fijos?</a:t>
            </a:r>
          </a:p>
          <a:p>
            <a:pPr algn="ctr"/>
            <a:endParaRPr lang="es-PE" sz="500" b="1" spc="-77" dirty="0">
              <a:latin typeface="Times New Roman"/>
              <a:cs typeface="Times New Roman"/>
            </a:endParaRPr>
          </a:p>
          <a:p>
            <a:pPr algn="ctr"/>
            <a:r>
              <a:rPr lang="es-PE" sz="1000" b="1" spc="-77" dirty="0">
                <a:solidFill>
                  <a:srgbClr val="0070C0"/>
                </a:solidFill>
                <a:latin typeface="Times New Roman"/>
                <a:cs typeface="Times New Roman"/>
              </a:rPr>
              <a:t>Todo lo que hagas se </a:t>
            </a:r>
            <a:r>
              <a:rPr lang="es-PE" sz="10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duplica. INGRESO EXPONENCIAL </a:t>
            </a:r>
            <a:endParaRPr lang="es-PE" sz="1000" b="1" spc="-77" dirty="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2754755" y="3517176"/>
            <a:ext cx="614619" cy="30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>
                <a:solidFill>
                  <a:srgbClr val="FF0000"/>
                </a:solidFill>
              </a:rPr>
              <a:t>10%</a:t>
            </a:r>
            <a:endParaRPr lang="es-PE" dirty="0">
              <a:solidFill>
                <a:srgbClr val="FF0000"/>
              </a:solidFill>
            </a:endParaRPr>
          </a:p>
        </p:txBody>
      </p:sp>
      <p:cxnSp>
        <p:nvCxnSpPr>
          <p:cNvPr id="68" name="Conector recto 67"/>
          <p:cNvCxnSpPr/>
          <p:nvPr/>
        </p:nvCxnSpPr>
        <p:spPr>
          <a:xfrm flipV="1">
            <a:off x="2127552" y="3594908"/>
            <a:ext cx="489029" cy="746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2113332" y="3592071"/>
            <a:ext cx="492410" cy="711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>
            <a:off x="3271603" y="3558965"/>
            <a:ext cx="1547171" cy="1123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3271603" y="3563187"/>
            <a:ext cx="1547171" cy="10650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to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399239"/>
              </p:ext>
            </p:extLst>
          </p:nvPr>
        </p:nvGraphicFramePr>
        <p:xfrm>
          <a:off x="553582" y="1994372"/>
          <a:ext cx="4247880" cy="32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Hoja de cálculo" r:id="rId5" imgW="19621567" imgH="1685941" progId="Excel.Sheet.12">
                  <p:link updateAutomatic="1"/>
                </p:oleObj>
              </mc:Choice>
              <mc:Fallback>
                <p:oleObj name="Hoja de cálculo" r:id="rId5" imgW="19621567" imgH="168594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582" y="1994372"/>
                        <a:ext cx="4247880" cy="325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to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65359"/>
              </p:ext>
            </p:extLst>
          </p:nvPr>
        </p:nvGraphicFramePr>
        <p:xfrm>
          <a:off x="553582" y="2306651"/>
          <a:ext cx="4247880" cy="12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Hoja de cálculo" r:id="rId7" imgW="19621567" imgH="561980" progId="Excel.Sheet.12">
                  <p:link updateAutomatic="1"/>
                </p:oleObj>
              </mc:Choice>
              <mc:Fallback>
                <p:oleObj name="Hoja de cálculo" r:id="rId7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582" y="2306651"/>
                        <a:ext cx="4247880" cy="12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to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300400"/>
              </p:ext>
            </p:extLst>
          </p:nvPr>
        </p:nvGraphicFramePr>
        <p:xfrm>
          <a:off x="554106" y="2421791"/>
          <a:ext cx="4247356" cy="136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Hoja de cálculo" r:id="rId9" imgW="19621567" imgH="561980" progId="Excel.Sheet.12">
                  <p:link updateAutomatic="1"/>
                </p:oleObj>
              </mc:Choice>
              <mc:Fallback>
                <p:oleObj name="Hoja de cálculo" r:id="rId9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106" y="2421791"/>
                        <a:ext cx="4247356" cy="136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o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32171"/>
              </p:ext>
            </p:extLst>
          </p:nvPr>
        </p:nvGraphicFramePr>
        <p:xfrm>
          <a:off x="553582" y="2550821"/>
          <a:ext cx="4247880" cy="13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Hoja de cálculo" r:id="rId11" imgW="19621567" imgH="561980" progId="Excel.Sheet.12">
                  <p:link updateAutomatic="1"/>
                </p:oleObj>
              </mc:Choice>
              <mc:Fallback>
                <p:oleObj name="Hoja de cálculo" r:id="rId11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582" y="2550821"/>
                        <a:ext cx="4247880" cy="13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to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581967"/>
              </p:ext>
            </p:extLst>
          </p:nvPr>
        </p:nvGraphicFramePr>
        <p:xfrm>
          <a:off x="557256" y="2673335"/>
          <a:ext cx="4244205" cy="12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Hoja de cálculo" r:id="rId13" imgW="19621567" imgH="561980" progId="Excel.Sheet.12">
                  <p:link updateAutomatic="1"/>
                </p:oleObj>
              </mc:Choice>
              <mc:Fallback>
                <p:oleObj name="Hoja de cálculo" r:id="rId13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7256" y="2673335"/>
                        <a:ext cx="4244205" cy="12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to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974355"/>
              </p:ext>
            </p:extLst>
          </p:nvPr>
        </p:nvGraphicFramePr>
        <p:xfrm>
          <a:off x="553582" y="2792042"/>
          <a:ext cx="4247879" cy="128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Hoja de cálculo" r:id="rId15" imgW="19621567" imgH="561980" progId="Excel.Sheet.12">
                  <p:link updateAutomatic="1"/>
                </p:oleObj>
              </mc:Choice>
              <mc:Fallback>
                <p:oleObj name="Hoja de cálculo" r:id="rId15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3582" y="2792042"/>
                        <a:ext cx="4247879" cy="128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o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604376"/>
              </p:ext>
            </p:extLst>
          </p:nvPr>
        </p:nvGraphicFramePr>
        <p:xfrm>
          <a:off x="555519" y="2913895"/>
          <a:ext cx="4245942" cy="131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Hoja de cálculo" r:id="rId17" imgW="19621567" imgH="561980" progId="Excel.Sheet.12">
                  <p:link updateAutomatic="1"/>
                </p:oleObj>
              </mc:Choice>
              <mc:Fallback>
                <p:oleObj name="Hoja de cálculo" r:id="rId17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5519" y="2913895"/>
                        <a:ext cx="4245942" cy="131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to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874870"/>
              </p:ext>
            </p:extLst>
          </p:nvPr>
        </p:nvGraphicFramePr>
        <p:xfrm>
          <a:off x="555415" y="3039168"/>
          <a:ext cx="4246046" cy="12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Hoja de cálculo" r:id="rId19" imgW="19621567" imgH="561980" progId="Excel.Sheet.12">
                  <p:link updateAutomatic="1"/>
                </p:oleObj>
              </mc:Choice>
              <mc:Fallback>
                <p:oleObj name="Hoja de cálculo" r:id="rId19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5415" y="3039168"/>
                        <a:ext cx="4246046" cy="12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to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948059"/>
              </p:ext>
            </p:extLst>
          </p:nvPr>
        </p:nvGraphicFramePr>
        <p:xfrm>
          <a:off x="553582" y="3165598"/>
          <a:ext cx="4247879" cy="128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Hoja de cálculo" r:id="rId21" imgW="19621567" imgH="561980" progId="Excel.Sheet.12">
                  <p:link updateAutomatic="1"/>
                </p:oleObj>
              </mc:Choice>
              <mc:Fallback>
                <p:oleObj name="Hoja de cálculo" r:id="rId21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53582" y="3165598"/>
                        <a:ext cx="4247879" cy="128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to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206212"/>
              </p:ext>
            </p:extLst>
          </p:nvPr>
        </p:nvGraphicFramePr>
        <p:xfrm>
          <a:off x="561031" y="3286266"/>
          <a:ext cx="4240430" cy="131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" name="Hoja de cálculo" r:id="rId23" imgW="19621567" imgH="561980" progId="Excel.Sheet.12">
                  <p:link updateAutomatic="1"/>
                </p:oleObj>
              </mc:Choice>
              <mc:Fallback>
                <p:oleObj name="Hoja de cálculo" r:id="rId23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1031" y="3286266"/>
                        <a:ext cx="4240430" cy="131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to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204496"/>
              </p:ext>
            </p:extLst>
          </p:nvPr>
        </p:nvGraphicFramePr>
        <p:xfrm>
          <a:off x="561031" y="3417422"/>
          <a:ext cx="4240430" cy="12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" name="Hoja de cálculo" r:id="rId25" imgW="19621567" imgH="561980" progId="Excel.Sheet.12">
                  <p:link updateAutomatic="1"/>
                </p:oleObj>
              </mc:Choice>
              <mc:Fallback>
                <p:oleObj name="Hoja de cálculo" r:id="rId25" imgW="19621567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1031" y="3417422"/>
                        <a:ext cx="4240430" cy="12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to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915365"/>
              </p:ext>
            </p:extLst>
          </p:nvPr>
        </p:nvGraphicFramePr>
        <p:xfrm>
          <a:off x="553582" y="3736292"/>
          <a:ext cx="3781605" cy="14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" name="Hoja de cálculo" r:id="rId27" imgW="17421343" imgH="561980" progId="Excel.Sheet.12">
                  <p:link updateAutomatic="1"/>
                </p:oleObj>
              </mc:Choice>
              <mc:Fallback>
                <p:oleObj name="Hoja de cálculo" r:id="rId27" imgW="17421343" imgH="5619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53582" y="3736292"/>
                        <a:ext cx="3781605" cy="142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1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75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Rectángulo 14"/>
          <p:cNvSpPr/>
          <p:nvPr/>
        </p:nvSpPr>
        <p:spPr>
          <a:xfrm>
            <a:off x="1501695" y="10162"/>
            <a:ext cx="18174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400" b="1" u="sng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PLAN FUNDADORES</a:t>
            </a:r>
            <a:endParaRPr lang="es-PE" sz="1400" b="1" u="sng" spc="-77" dirty="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B96F6B9D-0C72-43C3-9F5F-CE87539D5AA6}"/>
              </a:ext>
            </a:extLst>
          </p:cNvPr>
          <p:cNvSpPr txBox="1"/>
          <p:nvPr/>
        </p:nvSpPr>
        <p:spPr>
          <a:xfrm>
            <a:off x="337642" y="1114590"/>
            <a:ext cx="4572990" cy="2561353"/>
          </a:xfrm>
          <a:prstGeom prst="rect">
            <a:avLst/>
          </a:prstGeom>
        </p:spPr>
        <p:txBody>
          <a:bodyPr vert="horz" wrap="square" lIns="0" tIns="19442" rIns="0" bIns="0" rtlCol="0">
            <a:spAutoFit/>
          </a:bodyPr>
          <a:lstStyle/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200" b="1" i="1" dirty="0">
                <a:cs typeface="Times New Roman" panose="02020603050405020304" pitchFamily="18" charset="0"/>
              </a:rPr>
              <a:t>1° Duplicación de acciones del Plan Adquirido, al cerrar el 1er AÑO</a:t>
            </a:r>
            <a:r>
              <a:rPr lang="es-PE" sz="1200" b="1" i="1" dirty="0" smtClean="0">
                <a:cs typeface="Times New Roman" panose="02020603050405020304" pitchFamily="18" charset="0"/>
              </a:rPr>
              <a:t>.</a:t>
            </a: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200" b="1" i="1" dirty="0">
                <a:cs typeface="Times New Roman" panose="02020603050405020304" pitchFamily="18" charset="0"/>
              </a:rPr>
              <a:t>2° </a:t>
            </a:r>
            <a:r>
              <a:rPr lang="es-PE" sz="1200" b="1" i="1" dirty="0" smtClean="0">
                <a:cs typeface="Times New Roman" panose="02020603050405020304" pitchFamily="18" charset="0"/>
              </a:rPr>
              <a:t>Acciones Adicionales, para los Embajadores, según el Rango alcanzado, durante el 1er Año, desde su inscripción. </a:t>
            </a: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 smtClean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 smtClean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 smtClean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 smtClean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 smtClean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endParaRPr lang="es-PE" sz="1200" b="1" i="1" dirty="0">
              <a:cs typeface="Times New Roman" panose="02020603050405020304" pitchFamily="18" charset="0"/>
            </a:endParaRPr>
          </a:p>
          <a:p>
            <a:pPr marL="11342">
              <a:spcBef>
                <a:spcPts val="113"/>
              </a:spcBef>
              <a:tabLst>
                <a:tab pos="113744" algn="l"/>
              </a:tabLst>
            </a:pPr>
            <a:r>
              <a:rPr lang="es-PE" sz="1200" b="1" i="1" dirty="0" smtClean="0">
                <a:cs typeface="Times New Roman" panose="02020603050405020304" pitchFamily="18" charset="0"/>
              </a:rPr>
              <a:t>3</a:t>
            </a:r>
            <a:r>
              <a:rPr lang="es-PE" sz="1200" b="1" i="1" dirty="0">
                <a:cs typeface="Times New Roman" panose="02020603050405020304" pitchFamily="18" charset="0"/>
              </a:rPr>
              <a:t>° </a:t>
            </a:r>
            <a:r>
              <a:rPr lang="es-PE" sz="1200" b="1" i="1" dirty="0" smtClean="0">
                <a:cs typeface="Times New Roman" panose="02020603050405020304" pitchFamily="18" charset="0"/>
              </a:rPr>
              <a:t>Membresía VIP Fundador. Preventa en Reservas y Eventos.</a:t>
            </a:r>
            <a:endParaRPr sz="102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1726" y="250639"/>
            <a:ext cx="39389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8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Socios que se inscriban durante </a:t>
            </a:r>
          </a:p>
          <a:p>
            <a:pPr algn="ctr"/>
            <a:r>
              <a:rPr lang="es-PE" sz="18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EL LANZAMIENTO FUNDADORES * Modalidad Red de Mercadeo</a:t>
            </a:r>
            <a:endParaRPr lang="es-PE" sz="1800" b="1" dirty="0">
              <a:solidFill>
                <a:srgbClr val="0070C0"/>
              </a:solidFill>
            </a:endParaRPr>
          </a:p>
        </p:txBody>
      </p:sp>
      <p:pic>
        <p:nvPicPr>
          <p:cNvPr id="29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FC0C705F-749A-4490-90B5-97D1B073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48" y="3351115"/>
            <a:ext cx="903705" cy="6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redondeado 58">
            <a:extLst>
              <a:ext uri="{FF2B5EF4-FFF2-40B4-BE49-F238E27FC236}">
                <a16:creationId xmlns:a16="http://schemas.microsoft.com/office/drawing/2014/main" id="{51E181B9-3940-400F-9B84-820B0E7CD7BD}"/>
              </a:ext>
            </a:extLst>
          </p:cNvPr>
          <p:cNvSpPr/>
          <p:nvPr/>
        </p:nvSpPr>
        <p:spPr>
          <a:xfrm>
            <a:off x="1779192" y="3066479"/>
            <a:ext cx="808859" cy="12735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15A4312-746E-4CD6-AE2E-B515234DE0CB}"/>
              </a:ext>
            </a:extLst>
          </p:cNvPr>
          <p:cNvSpPr/>
          <p:nvPr/>
        </p:nvSpPr>
        <p:spPr>
          <a:xfrm>
            <a:off x="2615621" y="2254244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3</a:t>
            </a:r>
            <a:endParaRPr lang="es-PE" sz="715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581E1FF-28FF-46F1-8FAF-32FB8A3917D5}"/>
              </a:ext>
            </a:extLst>
          </p:cNvPr>
          <p:cNvSpPr/>
          <p:nvPr/>
        </p:nvSpPr>
        <p:spPr>
          <a:xfrm>
            <a:off x="2612853" y="2423110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7</a:t>
            </a:r>
            <a:endParaRPr lang="es-PE" sz="715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92C5EF9-B046-4C8D-8AEC-5E963FCB2634}"/>
              </a:ext>
            </a:extLst>
          </p:cNvPr>
          <p:cNvSpPr/>
          <p:nvPr/>
        </p:nvSpPr>
        <p:spPr>
          <a:xfrm>
            <a:off x="2612206" y="2571560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18</a:t>
            </a:r>
            <a:endParaRPr lang="es-PE" sz="715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5D57E19-069E-41EC-8543-F1F6E8A86D4C}"/>
              </a:ext>
            </a:extLst>
          </p:cNvPr>
          <p:cNvSpPr/>
          <p:nvPr/>
        </p:nvSpPr>
        <p:spPr>
          <a:xfrm>
            <a:off x="2609439" y="2724443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45</a:t>
            </a:r>
            <a:endParaRPr lang="es-PE" sz="715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57F15AF-A597-43A4-982D-3DE355B3D07F}"/>
              </a:ext>
            </a:extLst>
          </p:cNvPr>
          <p:cNvSpPr/>
          <p:nvPr/>
        </p:nvSpPr>
        <p:spPr>
          <a:xfrm>
            <a:off x="2612199" y="2891569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105</a:t>
            </a:r>
            <a:endParaRPr lang="es-PE" sz="715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3C6F96F-64CC-4406-975D-125AA2965672}"/>
              </a:ext>
            </a:extLst>
          </p:cNvPr>
          <p:cNvSpPr/>
          <p:nvPr/>
        </p:nvSpPr>
        <p:spPr>
          <a:xfrm>
            <a:off x="2609431" y="3047050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270</a:t>
            </a:r>
            <a:endParaRPr lang="es-PE" sz="715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EB098117-5A5F-4879-A596-C6DBB9CE9C5C}"/>
              </a:ext>
            </a:extLst>
          </p:cNvPr>
          <p:cNvSpPr/>
          <p:nvPr/>
        </p:nvSpPr>
        <p:spPr>
          <a:xfrm>
            <a:off x="2608785" y="3202960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650</a:t>
            </a:r>
            <a:endParaRPr lang="es-PE" sz="715" dirty="0"/>
          </a:p>
        </p:txBody>
      </p:sp>
      <p:sp>
        <p:nvSpPr>
          <p:cNvPr id="43" name="Rectángulo 42"/>
          <p:cNvSpPr/>
          <p:nvPr/>
        </p:nvSpPr>
        <p:spPr>
          <a:xfrm>
            <a:off x="2350328" y="207546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2352459" y="2070316"/>
            <a:ext cx="348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#</a:t>
            </a:r>
          </a:p>
          <a:p>
            <a:pPr algn="ctr"/>
            <a:r>
              <a:rPr lang="es-PE" sz="500" dirty="0" smtClean="0">
                <a:solidFill>
                  <a:schemeClr val="bg1"/>
                </a:solidFill>
              </a:rPr>
              <a:t>Socios</a:t>
            </a:r>
            <a:endParaRPr lang="es-PE" sz="500" dirty="0">
              <a:solidFill>
                <a:schemeClr val="bg1"/>
              </a:solidFill>
            </a:endParaRPr>
          </a:p>
        </p:txBody>
      </p:sp>
      <p:sp>
        <p:nvSpPr>
          <p:cNvPr id="45" name="Rectángulo redondeado 58">
            <a:extLst>
              <a:ext uri="{FF2B5EF4-FFF2-40B4-BE49-F238E27FC236}">
                <a16:creationId xmlns:a16="http://schemas.microsoft.com/office/drawing/2014/main" id="{B070D07F-1D0B-4047-87D4-1D54E0BAA00B}"/>
              </a:ext>
            </a:extLst>
          </p:cNvPr>
          <p:cNvSpPr/>
          <p:nvPr/>
        </p:nvSpPr>
        <p:spPr>
          <a:xfrm>
            <a:off x="1776341" y="2579148"/>
            <a:ext cx="808859" cy="136652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RUBY</a:t>
            </a:r>
            <a:endParaRPr lang="es-PE" sz="758" dirty="0"/>
          </a:p>
        </p:txBody>
      </p:sp>
      <p:sp>
        <p:nvSpPr>
          <p:cNvPr id="46" name="Rectángulo redondeado 58">
            <a:extLst>
              <a:ext uri="{FF2B5EF4-FFF2-40B4-BE49-F238E27FC236}">
                <a16:creationId xmlns:a16="http://schemas.microsoft.com/office/drawing/2014/main" id="{F1BE7F55-95F7-4D9A-97E9-83BC6E13C6AB}"/>
              </a:ext>
            </a:extLst>
          </p:cNvPr>
          <p:cNvSpPr/>
          <p:nvPr/>
        </p:nvSpPr>
        <p:spPr>
          <a:xfrm>
            <a:off x="1778409" y="2432408"/>
            <a:ext cx="808859" cy="1264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ZAFIRO</a:t>
            </a:r>
            <a:endParaRPr lang="es-PE" sz="758" dirty="0"/>
          </a:p>
        </p:txBody>
      </p:sp>
      <p:sp>
        <p:nvSpPr>
          <p:cNvPr id="47" name="Rectángulo redondeado 58">
            <a:extLst>
              <a:ext uri="{FF2B5EF4-FFF2-40B4-BE49-F238E27FC236}">
                <a16:creationId xmlns:a16="http://schemas.microsoft.com/office/drawing/2014/main" id="{2D6FC34B-493C-42D1-8FE4-A6F1226AEF17}"/>
              </a:ext>
            </a:extLst>
          </p:cNvPr>
          <p:cNvSpPr/>
          <p:nvPr/>
        </p:nvSpPr>
        <p:spPr>
          <a:xfrm>
            <a:off x="1783960" y="3209553"/>
            <a:ext cx="808859" cy="14582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48" name="Rectángulo redondeado 58">
            <a:extLst>
              <a:ext uri="{FF2B5EF4-FFF2-40B4-BE49-F238E27FC236}">
                <a16:creationId xmlns:a16="http://schemas.microsoft.com/office/drawing/2014/main" id="{C07113F5-66F1-4D80-A61F-4D961CA2CC7D}"/>
              </a:ext>
            </a:extLst>
          </p:cNvPr>
          <p:cNvSpPr/>
          <p:nvPr/>
        </p:nvSpPr>
        <p:spPr>
          <a:xfrm>
            <a:off x="1774889" y="2073143"/>
            <a:ext cx="808859" cy="1626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PLATA</a:t>
            </a:r>
            <a:endParaRPr lang="es-PE" sz="758" dirty="0"/>
          </a:p>
        </p:txBody>
      </p:sp>
      <p:sp>
        <p:nvSpPr>
          <p:cNvPr id="49" name="Rectángulo redondeado 58">
            <a:extLst>
              <a:ext uri="{FF2B5EF4-FFF2-40B4-BE49-F238E27FC236}">
                <a16:creationId xmlns:a16="http://schemas.microsoft.com/office/drawing/2014/main" id="{248E4E90-DE8B-42D1-984E-E7B490A4ABE0}"/>
              </a:ext>
            </a:extLst>
          </p:cNvPr>
          <p:cNvSpPr/>
          <p:nvPr/>
        </p:nvSpPr>
        <p:spPr>
          <a:xfrm>
            <a:off x="1779465" y="2265999"/>
            <a:ext cx="808859" cy="1380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ORO</a:t>
            </a:r>
            <a:endParaRPr lang="es-PE" sz="758" dirty="0"/>
          </a:p>
        </p:txBody>
      </p:sp>
      <p:sp>
        <p:nvSpPr>
          <p:cNvPr id="50" name="Rectángulo redondeado 58">
            <a:extLst>
              <a:ext uri="{FF2B5EF4-FFF2-40B4-BE49-F238E27FC236}">
                <a16:creationId xmlns:a16="http://schemas.microsoft.com/office/drawing/2014/main" id="{405B92EA-F0F5-4721-BCDD-7E741855BFCD}"/>
              </a:ext>
            </a:extLst>
          </p:cNvPr>
          <p:cNvSpPr/>
          <p:nvPr/>
        </p:nvSpPr>
        <p:spPr>
          <a:xfrm>
            <a:off x="1783799" y="2738413"/>
            <a:ext cx="808859" cy="143181"/>
          </a:xfrm>
          <a:prstGeom prst="round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51" name="Rectángulo redondeado 58">
            <a:extLst>
              <a:ext uri="{FF2B5EF4-FFF2-40B4-BE49-F238E27FC236}">
                <a16:creationId xmlns:a16="http://schemas.microsoft.com/office/drawing/2014/main" id="{D6B68564-20B5-4C90-AD32-0C635BEC5777}"/>
              </a:ext>
            </a:extLst>
          </p:cNvPr>
          <p:cNvSpPr/>
          <p:nvPr/>
        </p:nvSpPr>
        <p:spPr>
          <a:xfrm>
            <a:off x="1784959" y="2902234"/>
            <a:ext cx="808859" cy="1428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  <a:r>
              <a:rPr lang="es-PE" sz="758" dirty="0" smtClean="0"/>
              <a:t>DIAMANTE </a:t>
            </a:r>
            <a:endParaRPr lang="es-PE" sz="758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F8202F4-A368-440E-807C-64F0ED08FA5A}"/>
              </a:ext>
            </a:extLst>
          </p:cNvPr>
          <p:cNvSpPr txBox="1"/>
          <p:nvPr/>
        </p:nvSpPr>
        <p:spPr>
          <a:xfrm>
            <a:off x="1750413" y="2714679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>
                <a:solidFill>
                  <a:schemeClr val="bg1">
                    <a:lumMod val="95000"/>
                  </a:schemeClr>
                </a:solidFill>
              </a:rPr>
              <a:t>ESMERALDA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734037" y="3166380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AZUL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15A4312-746E-4CD6-AE2E-B515234DE0CB}"/>
              </a:ext>
            </a:extLst>
          </p:cNvPr>
          <p:cNvSpPr/>
          <p:nvPr/>
        </p:nvSpPr>
        <p:spPr>
          <a:xfrm>
            <a:off x="2615933" y="2081737"/>
            <a:ext cx="475441" cy="15847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15" dirty="0" smtClean="0"/>
              <a:t>1              </a:t>
            </a:r>
            <a:endParaRPr lang="es-PE" sz="715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A593F39-7FEC-458C-BEC9-B6FB2176FB19}"/>
              </a:ext>
            </a:extLst>
          </p:cNvPr>
          <p:cNvSpPr txBox="1"/>
          <p:nvPr/>
        </p:nvSpPr>
        <p:spPr>
          <a:xfrm>
            <a:off x="1715405" y="3013446"/>
            <a:ext cx="886271" cy="20636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12" b="1" i="1" dirty="0" smtClean="0">
                <a:solidFill>
                  <a:schemeClr val="bg1">
                    <a:lumMod val="95000"/>
                  </a:schemeClr>
                </a:solidFill>
              </a:rPr>
              <a:t>DIAMANTE NEGRO</a:t>
            </a:r>
            <a:endParaRPr lang="es-PE" sz="612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FEC2FEC-32AC-4E0D-A06A-9D5DFCC542CB}"/>
              </a:ext>
            </a:extLst>
          </p:cNvPr>
          <p:cNvSpPr/>
          <p:nvPr/>
        </p:nvSpPr>
        <p:spPr>
          <a:xfrm>
            <a:off x="2608785" y="1911828"/>
            <a:ext cx="474939" cy="143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500" dirty="0" smtClean="0"/>
              <a:t>Acciones</a:t>
            </a:r>
            <a:endParaRPr lang="es-PE" sz="500" dirty="0"/>
          </a:p>
        </p:txBody>
      </p:sp>
      <p:sp>
        <p:nvSpPr>
          <p:cNvPr id="14" name="Rectángulo 13"/>
          <p:cNvSpPr/>
          <p:nvPr/>
        </p:nvSpPr>
        <p:spPr>
          <a:xfrm>
            <a:off x="28087" y="3737091"/>
            <a:ext cx="2947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* CUPO LIMITADO: SOLO 300 CUPOS PARA SOCIOS FUNDADORES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133459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Resultado de imagen para NEGOCIO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/>
          <a:stretch/>
        </p:blipFill>
        <p:spPr bwMode="auto">
          <a:xfrm flipH="1">
            <a:off x="3" y="-4192"/>
            <a:ext cx="5132699" cy="35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 rot="19712033">
            <a:off x="1572646" y="2345668"/>
            <a:ext cx="1390527" cy="285297"/>
          </a:xfrm>
          <a:prstGeom prst="rect">
            <a:avLst/>
          </a:prstGeom>
          <a:solidFill>
            <a:srgbClr val="F2F2F2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4" name="Rectángulo 3"/>
          <p:cNvSpPr/>
          <p:nvPr/>
        </p:nvSpPr>
        <p:spPr>
          <a:xfrm>
            <a:off x="3" y="3565752"/>
            <a:ext cx="5132699" cy="3941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5" name="Triángulo rectángulo 4"/>
          <p:cNvSpPr/>
          <p:nvPr/>
        </p:nvSpPr>
        <p:spPr>
          <a:xfrm flipH="1">
            <a:off x="1461903" y="2676361"/>
            <a:ext cx="1553559" cy="889393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6" name="Rectángulo 5"/>
          <p:cNvSpPr/>
          <p:nvPr/>
        </p:nvSpPr>
        <p:spPr>
          <a:xfrm>
            <a:off x="3015467" y="2676403"/>
            <a:ext cx="2117239" cy="10632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242890" y="3176191"/>
            <a:ext cx="1317471" cy="1367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1560361" y="2367963"/>
            <a:ext cx="1390315" cy="808235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2968442" y="2362656"/>
            <a:ext cx="1793765" cy="9166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86981" y="2690334"/>
            <a:ext cx="1200577" cy="2304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11" name="Rectángulo 10"/>
          <p:cNvSpPr/>
          <p:nvPr/>
        </p:nvSpPr>
        <p:spPr>
          <a:xfrm rot="19707052">
            <a:off x="1445423" y="2178721"/>
            <a:ext cx="1386142" cy="2216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12" name="Rectángulo 11"/>
          <p:cNvSpPr/>
          <p:nvPr/>
        </p:nvSpPr>
        <p:spPr>
          <a:xfrm>
            <a:off x="3131689" y="1763033"/>
            <a:ext cx="1630520" cy="2155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13" name="CuadroTexto 12"/>
          <p:cNvSpPr txBox="1"/>
          <p:nvPr/>
        </p:nvSpPr>
        <p:spPr>
          <a:xfrm>
            <a:off x="242889" y="2723536"/>
            <a:ext cx="1048310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43" b="1" dirty="0">
                <a:solidFill>
                  <a:schemeClr val="bg1"/>
                </a:solidFill>
              </a:rPr>
              <a:t> </a:t>
            </a:r>
            <a:r>
              <a:rPr lang="es-PE" sz="758" b="1" dirty="0">
                <a:solidFill>
                  <a:schemeClr val="bg1"/>
                </a:solidFill>
              </a:rPr>
              <a:t>INICIO 1 - 3 AÑOS</a:t>
            </a:r>
            <a:endParaRPr lang="es-PE" sz="843" b="1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 rot="19669765">
            <a:off x="1457844" y="2135823"/>
            <a:ext cx="1345262" cy="35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43" b="1" dirty="0">
                <a:solidFill>
                  <a:schemeClr val="bg1"/>
                </a:solidFill>
              </a:rPr>
              <a:t> MOMENTUM:  3 - 10 AÑOS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178749" y="1800376"/>
            <a:ext cx="1534913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43" b="1" dirty="0">
                <a:solidFill>
                  <a:schemeClr val="bg1"/>
                </a:solidFill>
              </a:rPr>
              <a:t> MADUREZ: 10 AÑOS A MAS</a:t>
            </a:r>
          </a:p>
        </p:txBody>
      </p:sp>
      <p:sp>
        <p:nvSpPr>
          <p:cNvPr id="16" name="CuadroTexto 15"/>
          <p:cNvSpPr txBox="1"/>
          <p:nvPr/>
        </p:nvSpPr>
        <p:spPr>
          <a:xfrm rot="19701561">
            <a:off x="1637982" y="2420225"/>
            <a:ext cx="1200626" cy="20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717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CRECIMIENTO MASIVO</a:t>
            </a:r>
          </a:p>
        </p:txBody>
      </p:sp>
      <p:pic>
        <p:nvPicPr>
          <p:cNvPr id="17" name="Picture 2" descr="Resultado de imagen para CRONOMETRO TIEM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100000" l="0" r="98884">
                        <a14:foregroundMark x1="46652" y1="61905" x2="68527" y2="86054"/>
                        <a14:foregroundMark x1="68973" y1="87415" x2="47321" y2="94218"/>
                        <a14:foregroundMark x1="45759" y1="91837" x2="52232" y2="5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48" y="3182051"/>
            <a:ext cx="1159440" cy="76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3049133" y="2776410"/>
            <a:ext cx="1945181" cy="50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47" i="1" dirty="0">
                <a:solidFill>
                  <a:schemeClr val="bg1"/>
                </a:solidFill>
              </a:rPr>
              <a:t> PROYECCIÓN DE EXPANSIÓN MUNDIAL !!!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186978" y="2924055"/>
            <a:ext cx="1194978" cy="238902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20" name="CuadroTexto 19"/>
          <p:cNvSpPr txBox="1"/>
          <p:nvPr/>
        </p:nvSpPr>
        <p:spPr>
          <a:xfrm>
            <a:off x="242889" y="2963761"/>
            <a:ext cx="1104621" cy="20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71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PIONEROS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178749" y="2024237"/>
            <a:ext cx="1534913" cy="263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ESTABILIDAD </a:t>
            </a:r>
          </a:p>
        </p:txBody>
      </p:sp>
      <p:sp>
        <p:nvSpPr>
          <p:cNvPr id="22" name="Elipse 21"/>
          <p:cNvSpPr/>
          <p:nvPr/>
        </p:nvSpPr>
        <p:spPr>
          <a:xfrm>
            <a:off x="219976" y="3279966"/>
            <a:ext cx="53686" cy="562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23" name="CuadroTexto 22"/>
          <p:cNvSpPr txBox="1"/>
          <p:nvPr/>
        </p:nvSpPr>
        <p:spPr>
          <a:xfrm>
            <a:off x="273662" y="3604096"/>
            <a:ext cx="1215915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21" b="1" i="1" dirty="0">
                <a:solidFill>
                  <a:srgbClr val="CCFF33"/>
                </a:solidFill>
              </a:rPr>
              <a:t>EL MOMENTO CORRECTO</a:t>
            </a:r>
          </a:p>
        </p:txBody>
      </p:sp>
      <p:sp>
        <p:nvSpPr>
          <p:cNvPr id="24" name="Flecha abajo 23"/>
          <p:cNvSpPr/>
          <p:nvPr/>
        </p:nvSpPr>
        <p:spPr>
          <a:xfrm rot="10800000">
            <a:off x="742411" y="3281348"/>
            <a:ext cx="170632" cy="296933"/>
          </a:xfrm>
          <a:prstGeom prst="downArrow">
            <a:avLst>
              <a:gd name="adj1" fmla="val 50000"/>
              <a:gd name="adj2" fmla="val 71605"/>
            </a:avLst>
          </a:prstGeom>
          <a:solidFill>
            <a:srgbClr val="CCFF33"/>
          </a:solidFill>
          <a:ln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85" y="3228469"/>
            <a:ext cx="352285" cy="35228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02" y="3257426"/>
            <a:ext cx="313724" cy="313724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56" y="3244640"/>
            <a:ext cx="319934" cy="319934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46" y="3242778"/>
            <a:ext cx="323720" cy="32372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00" y="3242780"/>
            <a:ext cx="319895" cy="319895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21228" r="19518" b="22415"/>
          <a:stretch/>
        </p:blipFill>
        <p:spPr>
          <a:xfrm>
            <a:off x="3053903" y="3268605"/>
            <a:ext cx="307559" cy="297475"/>
          </a:xfrm>
          <a:prstGeom prst="ellipse">
            <a:avLst/>
          </a:prstGeom>
        </p:spPr>
      </p:pic>
      <p:sp>
        <p:nvSpPr>
          <p:cNvPr id="31" name="object 6">
            <a:extLst>
              <a:ext uri="{FF2B5EF4-FFF2-40B4-BE49-F238E27FC236}">
                <a16:creationId xmlns:a16="http://schemas.microsoft.com/office/drawing/2014/main" id="{2FF397D0-0EC8-4D8B-A826-A534262F3C59}"/>
              </a:ext>
            </a:extLst>
          </p:cNvPr>
          <p:cNvSpPr/>
          <p:nvPr/>
        </p:nvSpPr>
        <p:spPr>
          <a:xfrm>
            <a:off x="6" y="2141989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E3E17EAC-323F-45DE-86A2-590EE29EA2E6}"/>
              </a:ext>
            </a:extLst>
          </p:cNvPr>
          <p:cNvSpPr/>
          <p:nvPr/>
        </p:nvSpPr>
        <p:spPr>
          <a:xfrm>
            <a:off x="8" y="2592423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94DAA64E-C700-4194-8EDD-8904BB6CC0EB}"/>
              </a:ext>
            </a:extLst>
          </p:cNvPr>
          <p:cNvSpPr/>
          <p:nvPr/>
        </p:nvSpPr>
        <p:spPr>
          <a:xfrm>
            <a:off x="4" y="2006535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7628161C-C91D-4A24-BE69-2BF68E2A01AA}"/>
              </a:ext>
            </a:extLst>
          </p:cNvPr>
          <p:cNvSpPr/>
          <p:nvPr/>
        </p:nvSpPr>
        <p:spPr>
          <a:xfrm>
            <a:off x="3" y="948200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C9F539EF-8497-4957-9A13-974FE4588862}"/>
              </a:ext>
            </a:extLst>
          </p:cNvPr>
          <p:cNvSpPr/>
          <p:nvPr/>
        </p:nvSpPr>
        <p:spPr>
          <a:xfrm>
            <a:off x="1" y="3152858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80CA820C-4180-4E60-8FDD-D0AC3FBF2217}"/>
              </a:ext>
            </a:extLst>
          </p:cNvPr>
          <p:cNvSpPr/>
          <p:nvPr/>
        </p:nvSpPr>
        <p:spPr>
          <a:xfrm>
            <a:off x="6" y="2958715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810341E7-F37C-4EF8-B7D1-DF10D3CA701B}"/>
              </a:ext>
            </a:extLst>
          </p:cNvPr>
          <p:cNvSpPr/>
          <p:nvPr/>
        </p:nvSpPr>
        <p:spPr>
          <a:xfrm>
            <a:off x="5" y="328660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5247100B-0F3C-4299-A9E3-D52A03B9B365}"/>
              </a:ext>
            </a:extLst>
          </p:cNvPr>
          <p:cNvSpPr/>
          <p:nvPr/>
        </p:nvSpPr>
        <p:spPr>
          <a:xfrm>
            <a:off x="1" y="-23243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38E6575E-6C40-4003-A614-7B661D804962}"/>
              </a:ext>
            </a:extLst>
          </p:cNvPr>
          <p:cNvSpPr/>
          <p:nvPr/>
        </p:nvSpPr>
        <p:spPr>
          <a:xfrm>
            <a:off x="0" y="-23245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A8BB2B91-9653-49DD-8CD5-345FFD1BE3FF}"/>
              </a:ext>
            </a:extLst>
          </p:cNvPr>
          <p:cNvSpPr/>
          <p:nvPr/>
        </p:nvSpPr>
        <p:spPr>
          <a:xfrm>
            <a:off x="7" y="157827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46B41CF3-CE75-4574-9FC5-5E6716145A09}"/>
              </a:ext>
            </a:extLst>
          </p:cNvPr>
          <p:cNvSpPr/>
          <p:nvPr/>
        </p:nvSpPr>
        <p:spPr>
          <a:xfrm>
            <a:off x="8" y="2805654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2" name="object 17">
            <a:extLst>
              <a:ext uri="{FF2B5EF4-FFF2-40B4-BE49-F238E27FC236}">
                <a16:creationId xmlns:a16="http://schemas.microsoft.com/office/drawing/2014/main" id="{00395061-0FB1-4EF1-9BAC-CF9B7AAE3D18}"/>
              </a:ext>
            </a:extLst>
          </p:cNvPr>
          <p:cNvSpPr/>
          <p:nvPr/>
        </p:nvSpPr>
        <p:spPr>
          <a:xfrm>
            <a:off x="7" y="1913074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B517711-A2DA-4C28-B354-E3C7F6851405}"/>
              </a:ext>
            </a:extLst>
          </p:cNvPr>
          <p:cNvSpPr/>
          <p:nvPr/>
        </p:nvSpPr>
        <p:spPr>
          <a:xfrm>
            <a:off x="2243366" y="314124"/>
            <a:ext cx="3034177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7" i="1" spc="-77" dirty="0">
                <a:solidFill>
                  <a:srgbClr val="F39420"/>
                </a:solidFill>
                <a:latin typeface="Times New Roman"/>
                <a:ea typeface="+mj-ea"/>
                <a:cs typeface="Times New Roman"/>
              </a:rPr>
              <a:t>¿ Por qué  todos estos Beneficios?</a:t>
            </a:r>
          </a:p>
        </p:txBody>
      </p:sp>
      <p:pic>
        <p:nvPicPr>
          <p:cNvPr id="44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FC0C705F-749A-4490-90B5-97D1B073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7" y="-1113"/>
            <a:ext cx="991994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2739397" y="550459"/>
            <a:ext cx="2239696" cy="2914886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1544869" y="250183"/>
            <a:ext cx="839891" cy="1941773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68708" y="2449407"/>
            <a:ext cx="1427558" cy="1317363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Rectángulo 14"/>
          <p:cNvSpPr/>
          <p:nvPr/>
        </p:nvSpPr>
        <p:spPr>
          <a:xfrm>
            <a:off x="-1037979" y="20123"/>
            <a:ext cx="4487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2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CLUBS TRADICIONALES</a:t>
            </a:r>
            <a:endParaRPr lang="es-PE" sz="1200" b="1" dirty="0">
              <a:solidFill>
                <a:srgbClr val="0070C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84541" y="255027"/>
            <a:ext cx="1411725" cy="1936930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350203" y="289147"/>
            <a:ext cx="128704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INSTALACIONES PARA 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DIVERTIRSE: PISCINAS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s-PE" sz="72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 DEPORTIVAS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ESPACIOS DE 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ENTRETENIMIENTO, 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VERDES, 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 DE PARRILLA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ALOJAMIENTO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1788592" y="365557"/>
            <a:ext cx="1694319" cy="20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1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DINERO</a:t>
            </a:r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-1059875" y="2209030"/>
            <a:ext cx="44873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2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VACACIONES</a:t>
            </a:r>
            <a:endParaRPr lang="es-PE" sz="1200" b="1" dirty="0">
              <a:solidFill>
                <a:srgbClr val="0070C0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366166" y="2454241"/>
            <a:ext cx="1158208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1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RELAJO, DIVERSION Y </a:t>
            </a:r>
          </a:p>
          <a:p>
            <a:r>
              <a:rPr lang="es-PE" sz="71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DESESTRES</a:t>
            </a:r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1553986" y="2454755"/>
            <a:ext cx="838726" cy="1307140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1793051" y="2569000"/>
            <a:ext cx="2822984" cy="2023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1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Resultado de imagen para simbolo negativ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64" y="372730"/>
            <a:ext cx="210760" cy="2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Resultado de imagen para simbolo negativ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72" y="2499778"/>
            <a:ext cx="210760" cy="2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Resultado de imagen para simbolo negativ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75" y="2835256"/>
            <a:ext cx="210760" cy="2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7" y="610152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9" y="1274559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7" y="1602582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7" y="1902833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7" y="2498122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5" y="2833411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9" y="3186681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9" y="3518291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30218CE-77E5-4375-8AB8-C5A64B97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88" y="3484393"/>
            <a:ext cx="717194" cy="4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359599" y="1240462"/>
            <a:ext cx="2517775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ESCAPE DE LA 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RUTINA Y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ESTRES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75500" y="1549203"/>
            <a:ext cx="2517775" cy="3123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ACTIVIDADES EN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 Y AMIGOS 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77816" y="1844939"/>
            <a:ext cx="2517775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RELACIONES: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AMPLIAR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SOCIAL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62927" y="3090941"/>
            <a:ext cx="1133339" cy="6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FORTALIZIMIENTO 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VINCULOS DE UNION 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FAMILIAR Y AMICAL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65687" y="2783702"/>
            <a:ext cx="119674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CONOCER NUEVOS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LUGARES Y PERSONAS</a:t>
            </a:r>
          </a:p>
          <a:p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354215" y="3470801"/>
            <a:ext cx="15427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EXPERIENCIAS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INOLVIDABLES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1785044" y="2839481"/>
            <a:ext cx="5838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DINERO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3303741" y="2193895"/>
            <a:ext cx="251777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PE" sz="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lecha derecha 18"/>
          <p:cNvSpPr/>
          <p:nvPr/>
        </p:nvSpPr>
        <p:spPr>
          <a:xfrm>
            <a:off x="2442059" y="1148917"/>
            <a:ext cx="269231" cy="201849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3041793" y="634217"/>
            <a:ext cx="2822984" cy="286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INSTALACIONES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 DIVERTIRSE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PE" sz="72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PISCINAS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DEPORTIVAS,  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ESPACIOS DE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ENTRETENIMIENTO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 VERDES,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AREAS 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PARRILLA</a:t>
            </a:r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ALOJAMIENTO</a:t>
            </a:r>
          </a:p>
          <a:p>
            <a:endParaRPr lang="es-PE" sz="1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ESCAPE DE LA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RUTINA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ESTRÉS</a:t>
            </a:r>
          </a:p>
          <a:p>
            <a:endParaRPr lang="es-PE" sz="1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ACTIVIDADES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 FAMILIA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AMIGOS</a:t>
            </a:r>
          </a:p>
          <a:p>
            <a:endParaRPr lang="es-PE" sz="1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RELACIONES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AMPLIAR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</a:p>
          <a:p>
            <a:endParaRPr lang="es-PE" sz="1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DE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VACACIONES QUE ME</a:t>
            </a:r>
          </a:p>
          <a:p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PERMITA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AHORRAR 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HASTA </a:t>
            </a:r>
            <a:r>
              <a:rPr lang="es-PE" sz="72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35</a:t>
            </a:r>
            <a:r>
              <a:rPr lang="es-PE" sz="72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PE" sz="1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TODO ello además con </a:t>
            </a:r>
            <a:r>
              <a:rPr lang="es-PE" sz="1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endParaRPr lang="es-PE" sz="72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s-PE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DE </a:t>
            </a:r>
            <a:endParaRPr lang="es-PE" sz="11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RETORNO Y GANANCIAS</a:t>
            </a:r>
          </a:p>
          <a:p>
            <a:r>
              <a:rPr lang="es-PE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TRAVES DE ACCIONES</a:t>
            </a:r>
          </a:p>
          <a:p>
            <a:r>
              <a:rPr lang="es-PE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PARTICIPACION.</a:t>
            </a:r>
            <a:endParaRPr lang="es-PE" sz="11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96" y="848350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96" y="1329495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45" y="1586955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29" y="1863194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22" y="2168055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56" y="2941827"/>
            <a:ext cx="201716" cy="2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/>
          <p:cNvSpPr/>
          <p:nvPr/>
        </p:nvSpPr>
        <p:spPr>
          <a:xfrm>
            <a:off x="2460324" y="208246"/>
            <a:ext cx="284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6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INRESORTS </a:t>
            </a:r>
            <a:r>
              <a:rPr lang="es-PE" sz="1600" b="1" spc="-77" dirty="0">
                <a:solidFill>
                  <a:srgbClr val="0070C0"/>
                </a:solidFill>
                <a:latin typeface="Times New Roman"/>
                <a:cs typeface="Times New Roman"/>
              </a:rPr>
              <a:t>CLUB</a:t>
            </a:r>
            <a:endParaRPr lang="es-PE" sz="1600" b="1" dirty="0">
              <a:solidFill>
                <a:srgbClr val="0070C0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2483168" y="1679"/>
            <a:ext cx="28464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5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CLUB DE LOS SUEÑOS</a:t>
            </a:r>
            <a:endParaRPr lang="es-PE" sz="15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n relacionada">
            <a:extLst>
              <a:ext uri="{FF2B5EF4-FFF2-40B4-BE49-F238E27FC236}">
                <a16:creationId xmlns:a16="http://schemas.microsoft.com/office/drawing/2014/main" id="{5F34AC77-15FF-4A1D-9EA4-D940CA7DC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5" b="24740"/>
          <a:stretch/>
        </p:blipFill>
        <p:spPr bwMode="auto">
          <a:xfrm>
            <a:off x="6" y="583269"/>
            <a:ext cx="5065714" cy="2140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B60F781-31F6-4335-871A-2640203FFA85}"/>
              </a:ext>
            </a:extLst>
          </p:cNvPr>
          <p:cNvSpPr/>
          <p:nvPr/>
        </p:nvSpPr>
        <p:spPr>
          <a:xfrm>
            <a:off x="2446153" y="3050969"/>
            <a:ext cx="1502282" cy="323165"/>
          </a:xfrm>
          <a:prstGeom prst="rect">
            <a:avLst/>
          </a:prstGeom>
          <a:solidFill>
            <a:srgbClr val="FDFDFD"/>
          </a:solidFill>
        </p:spPr>
        <p:txBody>
          <a:bodyPr wrap="square">
            <a:spAutoFit/>
          </a:bodyPr>
          <a:lstStyle/>
          <a:p>
            <a:pPr algn="ctr"/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mi ACCION</a:t>
            </a:r>
            <a:endParaRPr lang="es-PE" sz="1500" dirty="0"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35935-103F-4C1A-9119-16CE8BCC8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89" r="6213"/>
          <a:stretch/>
        </p:blipFill>
        <p:spPr>
          <a:xfrm>
            <a:off x="3856417" y="1013047"/>
            <a:ext cx="1120749" cy="1142069"/>
          </a:xfrm>
          <a:prstGeom prst="roundRect">
            <a:avLst/>
          </a:prstGeom>
        </p:spPr>
      </p:pic>
      <p:sp>
        <p:nvSpPr>
          <p:cNvPr id="5" name="object 3"/>
          <p:cNvSpPr/>
          <p:nvPr/>
        </p:nvSpPr>
        <p:spPr>
          <a:xfrm>
            <a:off x="5" y="1205870"/>
            <a:ext cx="1510322" cy="1918930"/>
          </a:xfrm>
          <a:custGeom>
            <a:avLst/>
            <a:gdLst/>
            <a:ahLst/>
            <a:cxnLst/>
            <a:rect l="l" t="t" r="r" b="b"/>
            <a:pathLst>
              <a:path w="2959735" h="3760470">
                <a:moveTo>
                  <a:pt x="982479" y="0"/>
                </a:moveTo>
                <a:lnTo>
                  <a:pt x="0" y="713814"/>
                </a:lnTo>
                <a:lnTo>
                  <a:pt x="0" y="3760038"/>
                </a:lnTo>
                <a:lnTo>
                  <a:pt x="2204186" y="3760038"/>
                </a:lnTo>
                <a:lnTo>
                  <a:pt x="2959239" y="1436204"/>
                </a:lnTo>
                <a:lnTo>
                  <a:pt x="982479" y="0"/>
                </a:lnTo>
                <a:close/>
              </a:path>
            </a:pathLst>
          </a:custGeom>
          <a:solidFill>
            <a:srgbClr val="76D6FF">
              <a:alpha val="133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4"/>
          <p:cNvSpPr/>
          <p:nvPr/>
        </p:nvSpPr>
        <p:spPr>
          <a:xfrm>
            <a:off x="1" y="2384214"/>
            <a:ext cx="125401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5"/>
          <p:cNvSpPr/>
          <p:nvPr/>
        </p:nvSpPr>
        <p:spPr>
          <a:xfrm>
            <a:off x="7" y="707629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17"/>
          <p:cNvSpPr/>
          <p:nvPr/>
        </p:nvSpPr>
        <p:spPr>
          <a:xfrm>
            <a:off x="59066" y="1893606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6"/>
          <p:cNvSpPr/>
          <p:nvPr/>
        </p:nvSpPr>
        <p:spPr>
          <a:xfrm>
            <a:off x="6" y="2165235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7"/>
          <p:cNvSpPr/>
          <p:nvPr/>
        </p:nvSpPr>
        <p:spPr>
          <a:xfrm>
            <a:off x="8" y="2732322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8"/>
          <p:cNvSpPr/>
          <p:nvPr/>
        </p:nvSpPr>
        <p:spPr>
          <a:xfrm>
            <a:off x="4" y="2029781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9"/>
          <p:cNvSpPr/>
          <p:nvPr/>
        </p:nvSpPr>
        <p:spPr>
          <a:xfrm>
            <a:off x="3" y="971446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0"/>
          <p:cNvSpPr/>
          <p:nvPr/>
        </p:nvSpPr>
        <p:spPr>
          <a:xfrm>
            <a:off x="1" y="3176104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" name="object 11"/>
          <p:cNvSpPr/>
          <p:nvPr/>
        </p:nvSpPr>
        <p:spPr>
          <a:xfrm>
            <a:off x="6" y="2981961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object 12"/>
          <p:cNvSpPr/>
          <p:nvPr/>
        </p:nvSpPr>
        <p:spPr>
          <a:xfrm>
            <a:off x="5" y="351906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13"/>
          <p:cNvSpPr/>
          <p:nvPr/>
        </p:nvSpPr>
        <p:spPr>
          <a:xfrm>
            <a:off x="1" y="3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" name="object 14"/>
          <p:cNvSpPr/>
          <p:nvPr/>
        </p:nvSpPr>
        <p:spPr>
          <a:xfrm>
            <a:off x="0" y="1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" name="object 15"/>
          <p:cNvSpPr/>
          <p:nvPr/>
        </p:nvSpPr>
        <p:spPr>
          <a:xfrm>
            <a:off x="7" y="181073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9" name="object 16"/>
          <p:cNvSpPr/>
          <p:nvPr/>
        </p:nvSpPr>
        <p:spPr>
          <a:xfrm>
            <a:off x="8" y="2828900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0" name="object 18"/>
          <p:cNvSpPr/>
          <p:nvPr/>
        </p:nvSpPr>
        <p:spPr>
          <a:xfrm>
            <a:off x="2" y="0"/>
            <a:ext cx="130456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1" name="object 23"/>
          <p:cNvSpPr txBox="1"/>
          <p:nvPr/>
        </p:nvSpPr>
        <p:spPr>
          <a:xfrm>
            <a:off x="4691936" y="3622768"/>
            <a:ext cx="43421" cy="9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612" spc="-2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12">
              <a:latin typeface="Arial"/>
              <a:cs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E152C14-D737-47C6-994F-C08030DABEB2}"/>
              </a:ext>
            </a:extLst>
          </p:cNvPr>
          <p:cNvSpPr/>
          <p:nvPr/>
        </p:nvSpPr>
        <p:spPr>
          <a:xfrm>
            <a:off x="160260" y="116655"/>
            <a:ext cx="4933082" cy="563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82">
              <a:spcBef>
                <a:spcPts val="51"/>
              </a:spcBef>
              <a:tabLst>
                <a:tab pos="740795" algn="l"/>
                <a:tab pos="2115446" algn="l"/>
              </a:tabLst>
            </a:pPr>
            <a:r>
              <a:rPr lang="es-PE" sz="3062" i="1" kern="0" spc="-77" dirty="0">
                <a:solidFill>
                  <a:srgbClr val="0096FF"/>
                </a:solidFill>
                <a:latin typeface="Times New Roman"/>
                <a:cs typeface="Times New Roman"/>
              </a:rPr>
              <a:t>¿Qué Tipo de persona es usted?</a:t>
            </a:r>
          </a:p>
        </p:txBody>
      </p:sp>
      <p:sp>
        <p:nvSpPr>
          <p:cNvPr id="23" name="Rectángulo redondeado 56">
            <a:extLst>
              <a:ext uri="{FF2B5EF4-FFF2-40B4-BE49-F238E27FC236}">
                <a16:creationId xmlns:a16="http://schemas.microsoft.com/office/drawing/2014/main" id="{3DF54D8B-0A22-4D9D-99D2-8742E2669EFB}"/>
              </a:ext>
            </a:extLst>
          </p:cNvPr>
          <p:cNvSpPr/>
          <p:nvPr/>
        </p:nvSpPr>
        <p:spPr>
          <a:xfrm>
            <a:off x="207261" y="1010988"/>
            <a:ext cx="1120749" cy="1144710"/>
          </a:xfrm>
          <a:prstGeom prst="round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4" name="Rectángulo redondeado 56">
            <a:extLst>
              <a:ext uri="{FF2B5EF4-FFF2-40B4-BE49-F238E27FC236}">
                <a16:creationId xmlns:a16="http://schemas.microsoft.com/office/drawing/2014/main" id="{B46A3079-02A0-4B29-A28B-AF536C4A4BA1}"/>
              </a:ext>
            </a:extLst>
          </p:cNvPr>
          <p:cNvSpPr/>
          <p:nvPr/>
        </p:nvSpPr>
        <p:spPr>
          <a:xfrm>
            <a:off x="1417700" y="1015098"/>
            <a:ext cx="1120749" cy="1144710"/>
          </a:xfrm>
          <a:prstGeom prst="round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5" name="Rectángulo redondeado 56">
            <a:extLst>
              <a:ext uri="{FF2B5EF4-FFF2-40B4-BE49-F238E27FC236}">
                <a16:creationId xmlns:a16="http://schemas.microsoft.com/office/drawing/2014/main" id="{207E2680-731F-4D97-BCAA-A6115B2EDC89}"/>
              </a:ext>
            </a:extLst>
          </p:cNvPr>
          <p:cNvSpPr/>
          <p:nvPr/>
        </p:nvSpPr>
        <p:spPr>
          <a:xfrm>
            <a:off x="2645076" y="1015098"/>
            <a:ext cx="1120749" cy="1144710"/>
          </a:xfrm>
          <a:prstGeom prst="round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6" name="Rectángulo redondeado 56">
            <a:extLst>
              <a:ext uri="{FF2B5EF4-FFF2-40B4-BE49-F238E27FC236}">
                <a16:creationId xmlns:a16="http://schemas.microsoft.com/office/drawing/2014/main" id="{2FCAAA44-FECE-4A6C-A6BD-6E2E61E217E0}"/>
              </a:ext>
            </a:extLst>
          </p:cNvPr>
          <p:cNvSpPr/>
          <p:nvPr/>
        </p:nvSpPr>
        <p:spPr>
          <a:xfrm>
            <a:off x="3850005" y="1010988"/>
            <a:ext cx="1120749" cy="1144710"/>
          </a:xfrm>
          <a:prstGeom prst="round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58" dirty="0"/>
              <a:t>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74BC630-D27E-4198-91CA-47F6D7240DB3}"/>
              </a:ext>
            </a:extLst>
          </p:cNvPr>
          <p:cNvSpPr/>
          <p:nvPr/>
        </p:nvSpPr>
        <p:spPr>
          <a:xfrm>
            <a:off x="109753" y="2305748"/>
            <a:ext cx="5217373" cy="328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>
              <a:spcBef>
                <a:spcPts val="51"/>
              </a:spcBef>
              <a:tabLst>
                <a:tab pos="740795" algn="l"/>
                <a:tab pos="2115446" algn="l"/>
              </a:tabLst>
            </a:pPr>
            <a:r>
              <a:rPr lang="es-PE" sz="1532" b="1" i="1" kern="0" spc="-77" dirty="0">
                <a:ln>
                  <a:solidFill>
                    <a:schemeClr val="bg1"/>
                  </a:solidFill>
                </a:ln>
                <a:latin typeface="Times New Roman"/>
                <a:cs typeface="Times New Roman"/>
              </a:rPr>
              <a:t>    </a:t>
            </a:r>
            <a:r>
              <a:rPr lang="es-PE" sz="1500" b="1" i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TIPO # 1     </a:t>
            </a:r>
            <a:r>
              <a:rPr lang="es-PE" sz="1500" b="1" i="1" kern="0" spc="-77" dirty="0" smtClean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  TIPO </a:t>
            </a:r>
            <a:r>
              <a:rPr lang="es-PE" sz="1500" b="1" i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# 2      </a:t>
            </a:r>
            <a:r>
              <a:rPr lang="es-PE" sz="1500" b="1" i="1" kern="0" spc="-77" dirty="0" smtClean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  TIPO </a:t>
            </a:r>
            <a:r>
              <a:rPr lang="es-PE" sz="1500" b="1" i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# 3     </a:t>
            </a:r>
            <a:r>
              <a:rPr lang="es-PE" sz="1500" b="1" i="1" kern="0" spc="-77" dirty="0" smtClean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  TIPO </a:t>
            </a:r>
            <a:r>
              <a:rPr lang="es-PE" sz="1500" b="1" i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# 4</a:t>
            </a:r>
          </a:p>
        </p:txBody>
      </p:sp>
      <p:pic>
        <p:nvPicPr>
          <p:cNvPr id="28" name="Picture 6" descr="Resultado de imagen para EJECUTIVO ABURRIDO">
            <a:extLst>
              <a:ext uri="{FF2B5EF4-FFF2-40B4-BE49-F238E27FC236}">
                <a16:creationId xmlns:a16="http://schemas.microsoft.com/office/drawing/2014/main" id="{840789D1-FC72-4B08-BDF1-C11C501C8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4" r="30877"/>
          <a:stretch/>
        </p:blipFill>
        <p:spPr bwMode="auto">
          <a:xfrm>
            <a:off x="211562" y="1013052"/>
            <a:ext cx="1110500" cy="114142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sultado de imagen para MUJER NEGOCIOS SEÃAL APROBACION">
            <a:extLst>
              <a:ext uri="{FF2B5EF4-FFF2-40B4-BE49-F238E27FC236}">
                <a16:creationId xmlns:a16="http://schemas.microsoft.com/office/drawing/2014/main" id="{E3B126AA-3C46-43EB-9400-3E7206D6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r="24305"/>
          <a:stretch/>
        </p:blipFill>
        <p:spPr bwMode="auto">
          <a:xfrm>
            <a:off x="1408630" y="1019311"/>
            <a:ext cx="1121294" cy="113462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n relacionada">
            <a:extLst>
              <a:ext uri="{FF2B5EF4-FFF2-40B4-BE49-F238E27FC236}">
                <a16:creationId xmlns:a16="http://schemas.microsoft.com/office/drawing/2014/main" id="{54298E5E-07BE-4834-B95E-5BAEDAE94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r="15834"/>
          <a:stretch/>
        </p:blipFill>
        <p:spPr bwMode="auto">
          <a:xfrm flipH="1">
            <a:off x="2644121" y="1010990"/>
            <a:ext cx="1121568" cy="11429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A9E118-BC9E-4380-9462-4842439647CE}"/>
              </a:ext>
            </a:extLst>
          </p:cNvPr>
          <p:cNvSpPr/>
          <p:nvPr/>
        </p:nvSpPr>
        <p:spPr>
          <a:xfrm>
            <a:off x="-22380" y="2675482"/>
            <a:ext cx="1205908" cy="4065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82" algn="r">
              <a:tabLst>
                <a:tab pos="740795" algn="l"/>
                <a:tab pos="2115446" algn="l"/>
              </a:tabLst>
            </a:pPr>
            <a:r>
              <a:rPr lang="es-PE" sz="2042" i="1" kern="0" spc="-77" dirty="0">
                <a:solidFill>
                  <a:srgbClr val="0096FF"/>
                </a:solidFill>
                <a:latin typeface="Times New Roman"/>
                <a:cs typeface="Times New Roman"/>
              </a:rPr>
              <a:t>       </a:t>
            </a: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No me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A642C1A-5D15-4397-946F-A203904D9323}"/>
              </a:ext>
            </a:extLst>
          </p:cNvPr>
          <p:cNvSpPr/>
          <p:nvPr/>
        </p:nvSpPr>
        <p:spPr>
          <a:xfrm>
            <a:off x="-65715" y="2931518"/>
            <a:ext cx="13474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r">
              <a:tabLst>
                <a:tab pos="740795" algn="l"/>
                <a:tab pos="2115446" algn="l"/>
              </a:tabLst>
            </a:pP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Interesa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B054D2E-7C4A-4DE5-AAF7-3EC598BDCE43}"/>
              </a:ext>
            </a:extLst>
          </p:cNvPr>
          <p:cNvSpPr/>
          <p:nvPr/>
        </p:nvSpPr>
        <p:spPr>
          <a:xfrm>
            <a:off x="1146423" y="2704652"/>
            <a:ext cx="1243518" cy="40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ctr">
              <a:tabLst>
                <a:tab pos="740795" algn="l"/>
                <a:tab pos="2115446" algn="l"/>
              </a:tabLst>
            </a:pPr>
            <a:r>
              <a:rPr lang="es-PE" sz="2042" i="1" kern="0" spc="-77" dirty="0">
                <a:solidFill>
                  <a:srgbClr val="0096FF"/>
                </a:solidFill>
                <a:latin typeface="Times New Roman"/>
                <a:cs typeface="Times New Roman"/>
              </a:rPr>
              <a:t>       </a:t>
            </a: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Quiero</a:t>
            </a:r>
            <a:r>
              <a:rPr lang="es-PE" sz="1500" b="1" i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 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5DB9895-7905-4712-9123-0A80FAC482E5}"/>
              </a:ext>
            </a:extLst>
          </p:cNvPr>
          <p:cNvSpPr/>
          <p:nvPr/>
        </p:nvSpPr>
        <p:spPr>
          <a:xfrm>
            <a:off x="1160448" y="2947205"/>
            <a:ext cx="12494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r">
              <a:tabLst>
                <a:tab pos="740795" algn="l"/>
                <a:tab pos="2115446" algn="l"/>
              </a:tabLst>
            </a:pP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Invertir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5C8BA91-EC48-4384-BF6C-B92D3E489034}"/>
              </a:ext>
            </a:extLst>
          </p:cNvPr>
          <p:cNvSpPr/>
          <p:nvPr/>
        </p:nvSpPr>
        <p:spPr>
          <a:xfrm>
            <a:off x="2482277" y="2846306"/>
            <a:ext cx="14765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Autofinanciar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67F82D8-200C-4D6F-9355-1E6F8D1C48A4}"/>
              </a:ext>
            </a:extLst>
          </p:cNvPr>
          <p:cNvSpPr/>
          <p:nvPr/>
        </p:nvSpPr>
        <p:spPr>
          <a:xfrm>
            <a:off x="3896819" y="2606303"/>
            <a:ext cx="1027119" cy="40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r">
              <a:tabLst>
                <a:tab pos="740795" algn="l"/>
                <a:tab pos="2115446" algn="l"/>
              </a:tabLst>
            </a:pPr>
            <a:r>
              <a:rPr lang="es-PE" sz="2042" i="1" kern="0" spc="-77" dirty="0">
                <a:solidFill>
                  <a:srgbClr val="0096FF"/>
                </a:solidFill>
                <a:latin typeface="Times New Roman"/>
                <a:cs typeface="Times New Roman"/>
              </a:rPr>
              <a:t>   </a:t>
            </a: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Quiero 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7C41A1A-0AEB-4BD1-943E-44C1E629B95F}"/>
              </a:ext>
            </a:extLst>
          </p:cNvPr>
          <p:cNvSpPr/>
          <p:nvPr/>
        </p:nvSpPr>
        <p:spPr>
          <a:xfrm>
            <a:off x="3900800" y="2856549"/>
            <a:ext cx="11152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ctr">
              <a:tabLst>
                <a:tab pos="740795" algn="l"/>
                <a:tab pos="2115446" algn="l"/>
              </a:tabLst>
            </a:pP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Libertad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2CBB26F-B854-47D1-A93B-3B02BECC221E}"/>
              </a:ext>
            </a:extLst>
          </p:cNvPr>
          <p:cNvSpPr/>
          <p:nvPr/>
        </p:nvSpPr>
        <p:spPr>
          <a:xfrm>
            <a:off x="2616757" y="2661831"/>
            <a:ext cx="9718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82" algn="r">
              <a:tabLst>
                <a:tab pos="740795" algn="l"/>
                <a:tab pos="2115446" algn="l"/>
              </a:tabLst>
            </a:pP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Quiero 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C1F66635-41D7-4201-940E-BF68ACDB8E85}"/>
              </a:ext>
            </a:extLst>
          </p:cNvPr>
          <p:cNvSpPr/>
          <p:nvPr/>
        </p:nvSpPr>
        <p:spPr>
          <a:xfrm>
            <a:off x="3918515" y="3050969"/>
            <a:ext cx="12032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82">
              <a:tabLst>
                <a:tab pos="740795" algn="l"/>
                <a:tab pos="2115446" algn="l"/>
              </a:tabLst>
            </a:pPr>
            <a:r>
              <a:rPr lang="es-PE" sz="1500" b="1" kern="0" spc="-77" dirty="0">
                <a:ln>
                  <a:solidFill>
                    <a:schemeClr val="bg1"/>
                  </a:solidFill>
                </a:ln>
                <a:latin typeface="Arial Black" panose="020B0A04020102020204" pitchFamily="34" charset="0"/>
                <a:cs typeface="Times New Roman"/>
              </a:rPr>
              <a:t>Financiera</a:t>
            </a:r>
          </a:p>
        </p:txBody>
      </p:sp>
      <p:pic>
        <p:nvPicPr>
          <p:cNvPr id="40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47604944-27DC-4E47-8A50-6C5E439C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" y="3231911"/>
            <a:ext cx="991994" cy="68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7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2513380" y="0"/>
            <a:ext cx="2537506" cy="3959225"/>
          </a:xfrm>
          <a:prstGeom prst="rect">
            <a:avLst/>
          </a:prstGeom>
          <a:solidFill>
            <a:srgbClr val="F2F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pic>
        <p:nvPicPr>
          <p:cNvPr id="10244" name="Picture 4" descr="Resultado de imagen para FAMILIA DIVIRTIENDOSE PNG FONDO BLAN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02" y="1051467"/>
            <a:ext cx="2570246" cy="185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" y="0"/>
            <a:ext cx="2515322" cy="3959225"/>
          </a:xfrm>
          <a:prstGeom prst="rect">
            <a:avLst/>
          </a:prstGeom>
          <a:solidFill>
            <a:srgbClr val="2AA0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758"/>
          </a:p>
        </p:txBody>
      </p:sp>
      <p:sp>
        <p:nvSpPr>
          <p:cNvPr id="4" name="CuadroTexto 3"/>
          <p:cNvSpPr txBox="1"/>
          <p:nvPr/>
        </p:nvSpPr>
        <p:spPr>
          <a:xfrm>
            <a:off x="8791" y="416159"/>
            <a:ext cx="2657684" cy="2372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PE" sz="1852" b="1" i="1" dirty="0" smtClean="0">
              <a:solidFill>
                <a:schemeClr val="bg1"/>
              </a:solidFill>
            </a:endParaRPr>
          </a:p>
          <a:p>
            <a:pPr algn="ctr"/>
            <a:endParaRPr lang="es-PE" sz="1852" b="1" i="1" dirty="0">
              <a:solidFill>
                <a:schemeClr val="bg1"/>
              </a:solidFill>
            </a:endParaRPr>
          </a:p>
          <a:p>
            <a:pPr algn="ctr"/>
            <a:r>
              <a:rPr lang="es-PE" sz="1852" b="1" i="1" dirty="0" smtClean="0">
                <a:solidFill>
                  <a:schemeClr val="bg1"/>
                </a:solidFill>
              </a:rPr>
              <a:t>Empieza </a:t>
            </a:r>
            <a:r>
              <a:rPr lang="es-PE" sz="1852" b="1" i="1" dirty="0">
                <a:solidFill>
                  <a:schemeClr val="bg1"/>
                </a:solidFill>
              </a:rPr>
              <a:t>a </a:t>
            </a:r>
            <a:r>
              <a:rPr lang="es-PE" sz="1852" b="1" i="1" dirty="0" smtClean="0">
                <a:solidFill>
                  <a:schemeClr val="bg1"/>
                </a:solidFill>
              </a:rPr>
              <a:t>Rentabilizar</a:t>
            </a:r>
          </a:p>
          <a:p>
            <a:pPr algn="ctr"/>
            <a:r>
              <a:rPr lang="es-PE" sz="1852" b="1" i="1" dirty="0" smtClean="0">
                <a:solidFill>
                  <a:schemeClr val="bg1"/>
                </a:solidFill>
              </a:rPr>
              <a:t>TU DINERO</a:t>
            </a:r>
          </a:p>
          <a:p>
            <a:pPr algn="ctr"/>
            <a:endParaRPr lang="es-PE" sz="1852" b="1" i="1" dirty="0" smtClean="0">
              <a:solidFill>
                <a:schemeClr val="bg1"/>
              </a:solidFill>
            </a:endParaRPr>
          </a:p>
          <a:p>
            <a:pPr algn="ctr"/>
            <a:r>
              <a:rPr lang="es-PE" sz="1852" b="1" i="1" dirty="0" smtClean="0">
                <a:solidFill>
                  <a:schemeClr val="bg1"/>
                </a:solidFill>
              </a:rPr>
              <a:t>MIENTRAS DISFRUTAS</a:t>
            </a:r>
          </a:p>
          <a:p>
            <a:pPr algn="ctr"/>
            <a:r>
              <a:rPr lang="es-PE" sz="1852" b="1" i="1" dirty="0" smtClean="0">
                <a:solidFill>
                  <a:schemeClr val="bg1"/>
                </a:solidFill>
              </a:rPr>
              <a:t>TIEMPO EN FAMILIA Y VACACIONES</a:t>
            </a:r>
            <a:endParaRPr lang="es-PE" sz="1852" b="1" i="1" dirty="0">
              <a:solidFill>
                <a:schemeClr val="bg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115214" y="1729886"/>
            <a:ext cx="2373233" cy="3269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708093" y="1148329"/>
            <a:ext cx="1654726" cy="153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495" tIns="19247" rIns="38495" bIns="19247" numCol="1" anchor="t" anchorCtr="0" compatLnSpc="1">
            <a:prstTxWarp prst="textNoShape">
              <a:avLst/>
            </a:prstTxWarp>
          </a:bodyPr>
          <a:lstStyle/>
          <a:p>
            <a:endParaRPr lang="es-PE" sz="758"/>
          </a:p>
        </p:txBody>
      </p:sp>
      <p:sp>
        <p:nvSpPr>
          <p:cNvPr id="7" name="CuadroTexto 6"/>
          <p:cNvSpPr txBox="1"/>
          <p:nvPr/>
        </p:nvSpPr>
        <p:spPr>
          <a:xfrm>
            <a:off x="1190134" y="318209"/>
            <a:ext cx="2566349" cy="35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85" b="1" i="1" dirty="0" smtClean="0"/>
              <a:t>Únete a Nuestra FAMILIA</a:t>
            </a:r>
            <a:endParaRPr lang="es-PE" sz="1685" b="1" i="1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4D986BF-F286-4BF0-8613-5940F53C3EDC}"/>
              </a:ext>
            </a:extLst>
          </p:cNvPr>
          <p:cNvSpPr/>
          <p:nvPr/>
        </p:nvSpPr>
        <p:spPr>
          <a:xfrm>
            <a:off x="1" y="214618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6BD76E8-ECFC-42E4-9F1F-42D8F337D844}"/>
              </a:ext>
            </a:extLst>
          </p:cNvPr>
          <p:cNvSpPr/>
          <p:nvPr/>
        </p:nvSpPr>
        <p:spPr>
          <a:xfrm>
            <a:off x="3" y="259661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1441A00-99C7-46E2-8638-5A4B1EA94690}"/>
              </a:ext>
            </a:extLst>
          </p:cNvPr>
          <p:cNvSpPr/>
          <p:nvPr/>
        </p:nvSpPr>
        <p:spPr>
          <a:xfrm>
            <a:off x="-1" y="201073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E3D15A6-2209-4322-8E5E-A84874EC3640}"/>
              </a:ext>
            </a:extLst>
          </p:cNvPr>
          <p:cNvSpPr/>
          <p:nvPr/>
        </p:nvSpPr>
        <p:spPr>
          <a:xfrm>
            <a:off x="-2" y="95239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0462B6F-9EF3-41EC-8886-38296EB5027B}"/>
              </a:ext>
            </a:extLst>
          </p:cNvPr>
          <p:cNvSpPr/>
          <p:nvPr/>
        </p:nvSpPr>
        <p:spPr>
          <a:xfrm>
            <a:off x="-4" y="315705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92A8042-AFC4-42FF-B986-DBAC7700A429}"/>
              </a:ext>
            </a:extLst>
          </p:cNvPr>
          <p:cNvSpPr/>
          <p:nvPr/>
        </p:nvSpPr>
        <p:spPr>
          <a:xfrm>
            <a:off x="1" y="296291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E73E711-61A9-4388-8810-256DEB8B143E}"/>
              </a:ext>
            </a:extLst>
          </p:cNvPr>
          <p:cNvSpPr/>
          <p:nvPr/>
        </p:nvSpPr>
        <p:spPr>
          <a:xfrm>
            <a:off x="0" y="33285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5D4A7FB-83DF-4F2D-A749-243557E474F4}"/>
              </a:ext>
            </a:extLst>
          </p:cNvPr>
          <p:cNvSpPr/>
          <p:nvPr/>
        </p:nvSpPr>
        <p:spPr>
          <a:xfrm>
            <a:off x="-4" y="-19048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C86E83C-9BA7-427A-BD0B-8F003A0CEF5C}"/>
              </a:ext>
            </a:extLst>
          </p:cNvPr>
          <p:cNvSpPr/>
          <p:nvPr/>
        </p:nvSpPr>
        <p:spPr>
          <a:xfrm>
            <a:off x="-5" y="-1905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147416B-E319-491E-BFE6-7112CFDFD107}"/>
              </a:ext>
            </a:extLst>
          </p:cNvPr>
          <p:cNvSpPr/>
          <p:nvPr/>
        </p:nvSpPr>
        <p:spPr>
          <a:xfrm>
            <a:off x="2" y="16202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B9A0D0D-CC14-4BC2-BB9B-2F45E7BBBC09}"/>
              </a:ext>
            </a:extLst>
          </p:cNvPr>
          <p:cNvSpPr/>
          <p:nvPr/>
        </p:nvSpPr>
        <p:spPr>
          <a:xfrm>
            <a:off x="3" y="280984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A7F05EE-D034-48F6-BA48-823ADB44571E}"/>
              </a:ext>
            </a:extLst>
          </p:cNvPr>
          <p:cNvSpPr/>
          <p:nvPr/>
        </p:nvSpPr>
        <p:spPr>
          <a:xfrm>
            <a:off x="2" y="191726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20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E858341C-82CE-4E44-829D-8B55E140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56" y="131048"/>
            <a:ext cx="1184668" cy="8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ECD38DC-E54E-4C25-A9CA-C5CE1D62510A}"/>
              </a:ext>
            </a:extLst>
          </p:cNvPr>
          <p:cNvSpPr/>
          <p:nvPr/>
        </p:nvSpPr>
        <p:spPr>
          <a:xfrm>
            <a:off x="858840" y="3186965"/>
            <a:ext cx="3312967" cy="37503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endParaRPr lang="es-PE" sz="1837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167252" y="3209262"/>
            <a:ext cx="2642390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750" i="1" spc="-77" dirty="0" smtClean="0">
                <a:solidFill>
                  <a:schemeClr val="bg1"/>
                </a:solidFill>
                <a:latin typeface="Times New Roman"/>
                <a:cs typeface="Times New Roman"/>
              </a:rPr>
              <a:t>Diversión Familiar Inteligente</a:t>
            </a:r>
            <a:endParaRPr lang="es-PE" sz="1750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78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13">
            <a:extLst>
              <a:ext uri="{FF2B5EF4-FFF2-40B4-BE49-F238E27FC236}">
                <a16:creationId xmlns:a16="http://schemas.microsoft.com/office/drawing/2014/main" id="{1BFAECB9-06D9-4B9F-9920-79E1DE758A1D}"/>
              </a:ext>
            </a:extLst>
          </p:cNvPr>
          <p:cNvSpPr/>
          <p:nvPr/>
        </p:nvSpPr>
        <p:spPr>
          <a:xfrm>
            <a:off x="-1" y="3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53" y="3263957"/>
            <a:ext cx="929321" cy="662577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9935D076-ACFF-48D8-A90E-EDEA23F9CDB5}"/>
              </a:ext>
            </a:extLst>
          </p:cNvPr>
          <p:cNvSpPr/>
          <p:nvPr/>
        </p:nvSpPr>
        <p:spPr>
          <a:xfrm>
            <a:off x="4" y="2165235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4" name="Picture 2" descr="Resultado de imagen para rci">
            <a:extLst>
              <a:ext uri="{FF2B5EF4-FFF2-40B4-BE49-F238E27FC236}">
                <a16:creationId xmlns:a16="http://schemas.microsoft.com/office/drawing/2014/main" id="{D078BFE3-74A3-48D0-93AB-D4BAE12B2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2"/>
          <a:stretch/>
        </p:blipFill>
        <p:spPr bwMode="auto">
          <a:xfrm>
            <a:off x="4262600" y="1880913"/>
            <a:ext cx="729218" cy="3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bject 17">
            <a:extLst>
              <a:ext uri="{FF2B5EF4-FFF2-40B4-BE49-F238E27FC236}">
                <a16:creationId xmlns:a16="http://schemas.microsoft.com/office/drawing/2014/main" id="{DC467B6C-5736-4602-92E1-4771A2A82EF7}"/>
              </a:ext>
            </a:extLst>
          </p:cNvPr>
          <p:cNvSpPr/>
          <p:nvPr/>
        </p:nvSpPr>
        <p:spPr>
          <a:xfrm>
            <a:off x="5" y="1936320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801D9C9E-4EA7-4BB1-82D2-38D2EB370C62}"/>
              </a:ext>
            </a:extLst>
          </p:cNvPr>
          <p:cNvSpPr/>
          <p:nvPr/>
        </p:nvSpPr>
        <p:spPr>
          <a:xfrm>
            <a:off x="5" y="707629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C58D7D7E-E723-4A1A-9D31-CBCA75E7965D}"/>
              </a:ext>
            </a:extLst>
          </p:cNvPr>
          <p:cNvSpPr/>
          <p:nvPr/>
        </p:nvSpPr>
        <p:spPr>
          <a:xfrm>
            <a:off x="0" y="0"/>
            <a:ext cx="130456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CuadroTexto 9"/>
          <p:cNvSpPr txBox="1"/>
          <p:nvPr/>
        </p:nvSpPr>
        <p:spPr>
          <a:xfrm>
            <a:off x="840096" y="1044539"/>
            <a:ext cx="3467197" cy="31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80" b="1" i="1" dirty="0" smtClean="0">
                <a:solidFill>
                  <a:srgbClr val="0070C0"/>
                </a:solidFill>
              </a:rPr>
              <a:t>Experiencia Corporativa</a:t>
            </a:r>
            <a:endParaRPr lang="es-PE" sz="1180" b="1" i="1" dirty="0">
              <a:solidFill>
                <a:srgbClr val="0070C0"/>
              </a:solidFill>
            </a:endParaRPr>
          </a:p>
          <a:p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Empresa Peruana</a:t>
            </a:r>
            <a:r>
              <a:rPr lang="es-PE" sz="843" b="1" i="1" dirty="0">
                <a:solidFill>
                  <a:srgbClr val="338DCD"/>
                </a:solidFill>
              </a:rPr>
              <a:t> +15 años de Éxito !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Vinculados al servicio de Esparcimiento y Vacaciones. A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través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Club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Campestre,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Alojamientos y Agencia de Viajes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PE" sz="900" b="1" i="1" dirty="0" smtClean="0">
                <a:solidFill>
                  <a:srgbClr val="0070C0"/>
                </a:solidFill>
              </a:rPr>
              <a:t>SOLIDEZ</a:t>
            </a:r>
            <a:endParaRPr lang="es-PE" sz="900" b="1" i="1" dirty="0">
              <a:solidFill>
                <a:srgbClr val="0070C0"/>
              </a:solidFill>
            </a:endParaRPr>
          </a:p>
          <a:p>
            <a:endParaRPr lang="es-PE" sz="1021" b="1" i="1" dirty="0" smtClean="0">
              <a:solidFill>
                <a:srgbClr val="0070C0"/>
              </a:solidFill>
            </a:endParaRPr>
          </a:p>
          <a:p>
            <a:endParaRPr lang="es-PE" sz="1021" b="1" i="1" dirty="0">
              <a:solidFill>
                <a:srgbClr val="0070C0"/>
              </a:solidFill>
            </a:endParaRPr>
          </a:p>
          <a:p>
            <a:r>
              <a:rPr lang="es-PE" sz="1180" b="1" i="1" dirty="0" smtClean="0">
                <a:solidFill>
                  <a:srgbClr val="0070C0"/>
                </a:solidFill>
              </a:rPr>
              <a:t>Respaldo y Proyección Nacional e Internacional</a:t>
            </a:r>
          </a:p>
          <a:p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RCI. Empresa Norteamericana con mas 40 años, + 4500 Hoteles y Resorts Afiliados. + 110 países. Líder top del mercado con mas de 3.5 millones de clientes en el mundo, nos respaldan como una inversión seria con alto nivel de crecimiento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s-PE" sz="900" b="1" i="1" dirty="0">
                <a:solidFill>
                  <a:srgbClr val="0070C0"/>
                </a:solidFill>
              </a:rPr>
              <a:t>Alianzas TOP 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Trabajamos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las Operadoras mas importantes y prestigiosas del mercado Vacacional Nacional e Internacional.</a:t>
            </a:r>
          </a:p>
          <a:p>
            <a:endParaRPr lang="es-PE" sz="1020" b="1" i="1" dirty="0">
              <a:solidFill>
                <a:srgbClr val="0070C0"/>
              </a:solidFill>
            </a:endParaRPr>
          </a:p>
          <a:p>
            <a:endParaRPr lang="es-PE" sz="102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PE" sz="1180" b="1" i="1" dirty="0" smtClean="0">
                <a:solidFill>
                  <a:srgbClr val="0070C0"/>
                </a:solidFill>
              </a:rPr>
              <a:t>Plan de Crecimiento y desarrollo</a:t>
            </a:r>
          </a:p>
          <a:p>
            <a:r>
              <a:rPr lang="es-PE" sz="843" b="1" i="1" dirty="0" smtClean="0">
                <a:solidFill>
                  <a:srgbClr val="338DCD"/>
                </a:solidFill>
              </a:rPr>
              <a:t>+20 Proyectos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 próximos 5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años a nivel Nacional y </a:t>
            </a:r>
            <a:r>
              <a:rPr lang="es-PE" sz="843" b="1" i="1" dirty="0" smtClean="0">
                <a:solidFill>
                  <a:srgbClr val="338DCD"/>
                </a:solidFill>
              </a:rPr>
              <a:t>+30 </a:t>
            </a:r>
            <a:r>
              <a:rPr lang="es-PE" sz="843" b="1" i="1" dirty="0">
                <a:solidFill>
                  <a:srgbClr val="338DCD"/>
                </a:solidFill>
              </a:rPr>
              <a:t>Proyectos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los próximos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 A 15 años </a:t>
            </a:r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nivel </a:t>
            </a:r>
            <a:r>
              <a:rPr lang="es-PE" sz="843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Internacional. </a:t>
            </a:r>
            <a:r>
              <a:rPr lang="es-PE" sz="900" b="1" i="1" dirty="0" smtClean="0">
                <a:solidFill>
                  <a:srgbClr val="0070C0"/>
                </a:solidFill>
              </a:rPr>
              <a:t>Largo Plazo</a:t>
            </a:r>
          </a:p>
          <a:p>
            <a:endParaRPr lang="es-PE" sz="1180" b="1" i="1" dirty="0">
              <a:solidFill>
                <a:srgbClr val="0070C0"/>
              </a:solidFill>
            </a:endParaRPr>
          </a:p>
          <a:p>
            <a:endParaRPr lang="es-PE" sz="1021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PE" sz="843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1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700">
            <a:off x="620440" y="1107496"/>
            <a:ext cx="205687" cy="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n para cic travel">
            <a:extLst>
              <a:ext uri="{FF2B5EF4-FFF2-40B4-BE49-F238E27FC236}">
                <a16:creationId xmlns:a16="http://schemas.microsoft.com/office/drawing/2014/main" id="{B00BFE49-91A7-4D94-97AB-2C8FE3F7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07" y="2272194"/>
            <a:ext cx="370370" cy="3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n para dream and travel">
            <a:extLst>
              <a:ext uri="{FF2B5EF4-FFF2-40B4-BE49-F238E27FC236}">
                <a16:creationId xmlns:a16="http://schemas.microsoft.com/office/drawing/2014/main" id="{2D1300BA-6039-4E89-B204-62B350B15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35" y="2298107"/>
            <a:ext cx="393212" cy="3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2EA40A6-2827-4460-9A13-6A274EE6F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331" y="2648221"/>
            <a:ext cx="327918" cy="3447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8EE2D0-EC42-4605-8E8E-AF8A7D6D5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0753" y="2725072"/>
            <a:ext cx="403022" cy="24335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63C3204-FE1A-40AC-B7B9-BA84E3CEEE9C}"/>
              </a:ext>
            </a:extLst>
          </p:cNvPr>
          <p:cNvSpPr/>
          <p:nvPr/>
        </p:nvSpPr>
        <p:spPr>
          <a:xfrm>
            <a:off x="1177382" y="506213"/>
            <a:ext cx="1263808" cy="485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552" b="1" i="1" spc="-77" dirty="0" smtClean="0">
                <a:solidFill>
                  <a:srgbClr val="0070C0"/>
                </a:solidFill>
                <a:latin typeface="Times New Roman"/>
                <a:ea typeface="+mj-ea"/>
                <a:cs typeface="Times New Roman"/>
              </a:rPr>
              <a:t>SOMOS</a:t>
            </a:r>
            <a:endParaRPr lang="es-PE" sz="2042" dirty="0">
              <a:solidFill>
                <a:srgbClr val="0070C0"/>
              </a:solidFill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354AEC96-0B2F-4225-9827-E19101C602D4}"/>
              </a:ext>
            </a:extLst>
          </p:cNvPr>
          <p:cNvSpPr/>
          <p:nvPr/>
        </p:nvSpPr>
        <p:spPr>
          <a:xfrm>
            <a:off x="-1" y="2384214"/>
            <a:ext cx="125401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27E87E7A-24D9-4535-B033-9A6B2E9F3689}"/>
              </a:ext>
            </a:extLst>
          </p:cNvPr>
          <p:cNvSpPr/>
          <p:nvPr/>
        </p:nvSpPr>
        <p:spPr>
          <a:xfrm>
            <a:off x="6" y="2615669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BF1E74F0-92D8-4E4E-A29F-FA57F3D3239D}"/>
              </a:ext>
            </a:extLst>
          </p:cNvPr>
          <p:cNvSpPr/>
          <p:nvPr/>
        </p:nvSpPr>
        <p:spPr>
          <a:xfrm>
            <a:off x="2" y="2029781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99127C54-EE82-4DBB-8274-C08FEA36F75E}"/>
              </a:ext>
            </a:extLst>
          </p:cNvPr>
          <p:cNvSpPr/>
          <p:nvPr/>
        </p:nvSpPr>
        <p:spPr>
          <a:xfrm>
            <a:off x="1" y="971446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B699848D-4525-47EB-861A-ED492C500D3A}"/>
              </a:ext>
            </a:extLst>
          </p:cNvPr>
          <p:cNvSpPr/>
          <p:nvPr/>
        </p:nvSpPr>
        <p:spPr>
          <a:xfrm>
            <a:off x="-1" y="3176104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C35C3336-A2AE-43E4-8B53-4019DB4D0820}"/>
              </a:ext>
            </a:extLst>
          </p:cNvPr>
          <p:cNvSpPr/>
          <p:nvPr/>
        </p:nvSpPr>
        <p:spPr>
          <a:xfrm>
            <a:off x="4" y="2981961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71F4C3AA-3126-4F85-B004-70975F9CCB25}"/>
              </a:ext>
            </a:extLst>
          </p:cNvPr>
          <p:cNvSpPr/>
          <p:nvPr/>
        </p:nvSpPr>
        <p:spPr>
          <a:xfrm>
            <a:off x="3" y="351906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38091ED2-CEF6-42BD-A6E6-65299AC36E57}"/>
              </a:ext>
            </a:extLst>
          </p:cNvPr>
          <p:cNvSpPr/>
          <p:nvPr/>
        </p:nvSpPr>
        <p:spPr>
          <a:xfrm>
            <a:off x="-2" y="1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6B5DBD89-1C41-4CA8-B6CF-05011C081CB0}"/>
              </a:ext>
            </a:extLst>
          </p:cNvPr>
          <p:cNvSpPr/>
          <p:nvPr/>
        </p:nvSpPr>
        <p:spPr>
          <a:xfrm>
            <a:off x="5" y="181073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DE8D39C-8339-4766-B19C-6561A4C66588}"/>
              </a:ext>
            </a:extLst>
          </p:cNvPr>
          <p:cNvSpPr/>
          <p:nvPr/>
        </p:nvSpPr>
        <p:spPr>
          <a:xfrm>
            <a:off x="6" y="2828900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37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F7834FE8-3F87-48F8-914A-FD950DC3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13" y="402907"/>
            <a:ext cx="1141332" cy="7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700">
            <a:off x="620440" y="2018348"/>
            <a:ext cx="205687" cy="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scontent.flim5-1.fna.fbcdn.net/v/t1.0-0/p370x247/50822300_390232144855195_5669477540775854080_n.png?_nc_cat=110&amp;_nc_ht=scontent.flim5-1.fna&amp;oh=fe78e8b2f94554f4670033f7e5e3c2c8&amp;oe=5D10608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2" t="12938" r="10769" b="14544"/>
          <a:stretch/>
        </p:blipFill>
        <p:spPr bwMode="auto">
          <a:xfrm>
            <a:off x="4374777" y="1063805"/>
            <a:ext cx="430306" cy="3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6821" y="1487620"/>
            <a:ext cx="538885" cy="220837"/>
          </a:xfrm>
          <a:prstGeom prst="rect">
            <a:avLst/>
          </a:prstGeom>
        </p:spPr>
      </p:pic>
      <p:pic>
        <p:nvPicPr>
          <p:cNvPr id="41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5700">
            <a:off x="629723" y="3278269"/>
            <a:ext cx="205687" cy="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997668" y="-53857"/>
            <a:ext cx="2773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¿ Quiénes Somos ?</a:t>
            </a:r>
          </a:p>
        </p:txBody>
      </p:sp>
    </p:spTree>
    <p:extLst>
      <p:ext uri="{BB962C8B-B14F-4D97-AF65-F5344CB8AC3E}">
        <p14:creationId xmlns:p14="http://schemas.microsoft.com/office/powerpoint/2010/main" val="22399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a imagen puede contener: text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" t="23193" r="563" b="22827"/>
          <a:stretch/>
        </p:blipFill>
        <p:spPr bwMode="auto">
          <a:xfrm>
            <a:off x="1830617" y="2171290"/>
            <a:ext cx="949976" cy="51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object 5">
            <a:extLst>
              <a:ext uri="{FF2B5EF4-FFF2-40B4-BE49-F238E27FC236}">
                <a16:creationId xmlns:a16="http://schemas.microsoft.com/office/drawing/2014/main" id="{483CF904-7B64-4DBE-951C-45F88230AFD5}"/>
              </a:ext>
            </a:extLst>
          </p:cNvPr>
          <p:cNvSpPr/>
          <p:nvPr/>
        </p:nvSpPr>
        <p:spPr>
          <a:xfrm>
            <a:off x="4152" y="710201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70" name="Imagen 169">
            <a:extLst>
              <a:ext uri="{FF2B5EF4-FFF2-40B4-BE49-F238E27FC236}">
                <a16:creationId xmlns:a16="http://schemas.microsoft.com/office/drawing/2014/main" id="{A3B3C43F-FC6B-4F55-8776-6D7D4DC8E1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04" y="2226774"/>
            <a:ext cx="693797" cy="392450"/>
          </a:xfrm>
          <a:prstGeom prst="rect">
            <a:avLst/>
          </a:prstGeom>
        </p:spPr>
      </p:pic>
      <p:sp>
        <p:nvSpPr>
          <p:cNvPr id="171" name="object 16">
            <a:extLst>
              <a:ext uri="{FF2B5EF4-FFF2-40B4-BE49-F238E27FC236}">
                <a16:creationId xmlns:a16="http://schemas.microsoft.com/office/drawing/2014/main" id="{FA25AE03-9D85-4D27-B6A5-F5F561E8A213}"/>
              </a:ext>
            </a:extLst>
          </p:cNvPr>
          <p:cNvSpPr/>
          <p:nvPr/>
        </p:nvSpPr>
        <p:spPr>
          <a:xfrm>
            <a:off x="4153" y="2831472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2" name="object 4">
            <a:extLst>
              <a:ext uri="{FF2B5EF4-FFF2-40B4-BE49-F238E27FC236}">
                <a16:creationId xmlns:a16="http://schemas.microsoft.com/office/drawing/2014/main" id="{7E45A4A6-5E44-4550-8848-3FAF107F2B3D}"/>
              </a:ext>
            </a:extLst>
          </p:cNvPr>
          <p:cNvSpPr/>
          <p:nvPr/>
        </p:nvSpPr>
        <p:spPr>
          <a:xfrm>
            <a:off x="4146" y="2386786"/>
            <a:ext cx="125401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4" name="Rectángulo 173"/>
          <p:cNvSpPr/>
          <p:nvPr/>
        </p:nvSpPr>
        <p:spPr>
          <a:xfrm>
            <a:off x="976247" y="1392149"/>
            <a:ext cx="4064066" cy="81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Club los 365 días :</a:t>
            </a:r>
            <a:r>
              <a:rPr lang="es-PE" sz="1021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Titular + 3 Beneficiarios + 4 Invitados. </a:t>
            </a: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746" i="1" dirty="0">
              <a:latin typeface="+mj-lt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Descuentos</a:t>
            </a:r>
            <a:r>
              <a:rPr lang="es-PE" sz="1021" i="1" dirty="0">
                <a:latin typeface="+mj-lt"/>
                <a:cs typeface="Times New Roman" panose="02020603050405020304" pitchFamily="18" charset="0"/>
              </a:rPr>
              <a:t> : 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Alimentos y Bebidas 20%, Servicios 25%, Alojamiento </a:t>
            </a:r>
            <a:r>
              <a:rPr lang="es-PE" sz="817" i="1" dirty="0" smtClean="0">
                <a:latin typeface="+mj-lt"/>
                <a:cs typeface="Times New Roman" panose="02020603050405020304" pitchFamily="18" charset="0"/>
              </a:rPr>
              <a:t>30% A 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50</a:t>
            </a:r>
            <a:r>
              <a:rPr lang="es-PE" sz="817" i="1" dirty="0" smtClean="0">
                <a:latin typeface="+mj-lt"/>
                <a:cs typeface="Times New Roman" panose="02020603050405020304" pitchFamily="18" charset="0"/>
              </a:rPr>
              <a:t>%</a:t>
            </a:r>
            <a:endParaRPr lang="es-PE" sz="817" i="1" dirty="0">
              <a:latin typeface="+mj-lt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868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1021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s-PE" sz="1021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s-PE" sz="1021" b="1" i="1" dirty="0" smtClean="0">
                <a:latin typeface="+mj-lt"/>
                <a:cs typeface="Times New Roman" panose="02020603050405020304" pitchFamily="18" charset="0"/>
              </a:rPr>
              <a:t>Alojamiento </a:t>
            </a:r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Gratuito x </a:t>
            </a:r>
            <a:r>
              <a:rPr lang="es-PE" sz="1021" b="1" i="1" dirty="0" smtClean="0">
                <a:latin typeface="+mj-lt"/>
                <a:cs typeface="Times New Roman" panose="02020603050405020304" pitchFamily="18" charset="0"/>
              </a:rPr>
              <a:t>15 </a:t>
            </a:r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años :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 7</a:t>
            </a:r>
            <a:r>
              <a:rPr lang="es-PE" sz="817" i="1" dirty="0" smtClean="0">
                <a:latin typeface="+mj-lt"/>
                <a:cs typeface="Times New Roman" panose="02020603050405020304" pitchFamily="18" charset="0"/>
              </a:rPr>
              <a:t>D 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/ </a:t>
            </a:r>
            <a:r>
              <a:rPr lang="es-PE" sz="817" i="1" dirty="0" smtClean="0">
                <a:latin typeface="+mj-lt"/>
                <a:cs typeface="Times New Roman" panose="02020603050405020304" pitchFamily="18" charset="0"/>
              </a:rPr>
              <a:t>6N </a:t>
            </a:r>
            <a:r>
              <a:rPr lang="es-PE" sz="817" i="1" dirty="0">
                <a:latin typeface="+mj-lt"/>
                <a:cs typeface="Times New Roman" panose="02020603050405020304" pitchFamily="18" charset="0"/>
              </a:rPr>
              <a:t>GRATIS por año .</a:t>
            </a:r>
            <a:endParaRPr lang="es-PE" sz="868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5" name="Rectángulo 174"/>
          <p:cNvSpPr/>
          <p:nvPr/>
        </p:nvSpPr>
        <p:spPr>
          <a:xfrm>
            <a:off x="441678" y="766709"/>
            <a:ext cx="4379568" cy="64197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PE" sz="1786" i="1" spc="-77" dirty="0">
                <a:solidFill>
                  <a:schemeClr val="bg1"/>
                </a:solidFill>
                <a:latin typeface="Times New Roman"/>
                <a:cs typeface="Times New Roman"/>
              </a:rPr>
              <a:t>Ser Socio de unos de los Resorts mas modernos a tan solo unos minutos de Lima.</a:t>
            </a:r>
          </a:p>
        </p:txBody>
      </p:sp>
      <p:sp>
        <p:nvSpPr>
          <p:cNvPr id="176" name="Rectángulo 175"/>
          <p:cNvSpPr/>
          <p:nvPr/>
        </p:nvSpPr>
        <p:spPr>
          <a:xfrm>
            <a:off x="149995" y="1433229"/>
            <a:ext cx="865141" cy="1015663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s-PE" sz="1200" i="1" spc="-77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CALIDAD</a:t>
            </a:r>
          </a:p>
          <a:p>
            <a:pPr algn="ctr"/>
            <a:r>
              <a:rPr lang="es-PE" sz="1200" i="1" spc="-77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DE VIDA</a:t>
            </a:r>
          </a:p>
          <a:p>
            <a:pPr algn="ctr"/>
            <a:r>
              <a:rPr lang="es-PE" sz="1200" i="1" spc="-77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PARA TI Y TU</a:t>
            </a:r>
          </a:p>
          <a:p>
            <a:pPr algn="ctr"/>
            <a:r>
              <a:rPr lang="es-PE" sz="1200" i="1" spc="-77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FAMILIA</a:t>
            </a:r>
            <a:endParaRPr lang="es-PE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7" name="Imagen 176">
            <a:extLst>
              <a:ext uri="{FF2B5EF4-FFF2-40B4-BE49-F238E27FC236}">
                <a16:creationId xmlns:a16="http://schemas.microsoft.com/office/drawing/2014/main" id="{C1681511-8BE9-4B47-B174-A9880D44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6561"/>
          <a:stretch/>
        </p:blipFill>
        <p:spPr>
          <a:xfrm>
            <a:off x="3053199" y="2627543"/>
            <a:ext cx="1682976" cy="1147241"/>
          </a:xfrm>
          <a:prstGeom prst="rect">
            <a:avLst/>
          </a:prstGeom>
        </p:spPr>
      </p:pic>
      <p:sp>
        <p:nvSpPr>
          <p:cNvPr id="179" name="Rectángulo 178">
            <a:extLst>
              <a:ext uri="{FF2B5EF4-FFF2-40B4-BE49-F238E27FC236}">
                <a16:creationId xmlns:a16="http://schemas.microsoft.com/office/drawing/2014/main" id="{5A216915-52DB-4044-97E7-9B4810261800}"/>
              </a:ext>
            </a:extLst>
          </p:cNvPr>
          <p:cNvSpPr/>
          <p:nvPr/>
        </p:nvSpPr>
        <p:spPr>
          <a:xfrm>
            <a:off x="1881732" y="3803846"/>
            <a:ext cx="2156360" cy="210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767" b="1" u="sng" dirty="0">
                <a:solidFill>
                  <a:srgbClr val="0067B4"/>
                </a:solidFill>
                <a:latin typeface="Open Sans"/>
              </a:rPr>
              <a:t>WWW.CIENEGUILLARIBERADELRIO.COM</a:t>
            </a:r>
            <a:endParaRPr lang="es-PE" sz="767" b="1" u="sng" dirty="0">
              <a:solidFill>
                <a:srgbClr val="0067B4"/>
              </a:solidFill>
            </a:endParaRPr>
          </a:p>
        </p:txBody>
      </p:sp>
      <p:sp>
        <p:nvSpPr>
          <p:cNvPr id="180" name="object 6">
            <a:extLst>
              <a:ext uri="{FF2B5EF4-FFF2-40B4-BE49-F238E27FC236}">
                <a16:creationId xmlns:a16="http://schemas.microsoft.com/office/drawing/2014/main" id="{62A04317-BDCD-487F-8241-2BD82DCDF225}"/>
              </a:ext>
            </a:extLst>
          </p:cNvPr>
          <p:cNvSpPr/>
          <p:nvPr/>
        </p:nvSpPr>
        <p:spPr>
          <a:xfrm>
            <a:off x="4151" y="2167807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1" name="object 7">
            <a:extLst>
              <a:ext uri="{FF2B5EF4-FFF2-40B4-BE49-F238E27FC236}">
                <a16:creationId xmlns:a16="http://schemas.microsoft.com/office/drawing/2014/main" id="{CA7CDB22-35A1-4354-AD99-0CF87C9A57EB}"/>
              </a:ext>
            </a:extLst>
          </p:cNvPr>
          <p:cNvSpPr/>
          <p:nvPr/>
        </p:nvSpPr>
        <p:spPr>
          <a:xfrm>
            <a:off x="4153" y="2801909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2" name="object 8">
            <a:extLst>
              <a:ext uri="{FF2B5EF4-FFF2-40B4-BE49-F238E27FC236}">
                <a16:creationId xmlns:a16="http://schemas.microsoft.com/office/drawing/2014/main" id="{45BDB7B9-CF88-4773-9BB2-02C4D40F7476}"/>
              </a:ext>
            </a:extLst>
          </p:cNvPr>
          <p:cNvSpPr/>
          <p:nvPr/>
        </p:nvSpPr>
        <p:spPr>
          <a:xfrm>
            <a:off x="4149" y="2032353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3" name="object 9">
            <a:extLst>
              <a:ext uri="{FF2B5EF4-FFF2-40B4-BE49-F238E27FC236}">
                <a16:creationId xmlns:a16="http://schemas.microsoft.com/office/drawing/2014/main" id="{E5C86A14-0181-4ADD-805F-5FBF588ABC6B}"/>
              </a:ext>
            </a:extLst>
          </p:cNvPr>
          <p:cNvSpPr/>
          <p:nvPr/>
        </p:nvSpPr>
        <p:spPr>
          <a:xfrm>
            <a:off x="4148" y="974018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4" name="object 10">
            <a:extLst>
              <a:ext uri="{FF2B5EF4-FFF2-40B4-BE49-F238E27FC236}">
                <a16:creationId xmlns:a16="http://schemas.microsoft.com/office/drawing/2014/main" id="{C633E4CE-D3D0-4A6D-BCA3-0F4BA4B5193B}"/>
              </a:ext>
            </a:extLst>
          </p:cNvPr>
          <p:cNvSpPr/>
          <p:nvPr/>
        </p:nvSpPr>
        <p:spPr>
          <a:xfrm>
            <a:off x="4146" y="3178676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5" name="object 11">
            <a:extLst>
              <a:ext uri="{FF2B5EF4-FFF2-40B4-BE49-F238E27FC236}">
                <a16:creationId xmlns:a16="http://schemas.microsoft.com/office/drawing/2014/main" id="{62CA03EA-7237-4AEA-AD3B-9013A8F1AE8C}"/>
              </a:ext>
            </a:extLst>
          </p:cNvPr>
          <p:cNvSpPr/>
          <p:nvPr/>
        </p:nvSpPr>
        <p:spPr>
          <a:xfrm>
            <a:off x="4151" y="2984533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6" name="object 12">
            <a:extLst>
              <a:ext uri="{FF2B5EF4-FFF2-40B4-BE49-F238E27FC236}">
                <a16:creationId xmlns:a16="http://schemas.microsoft.com/office/drawing/2014/main" id="{F8F52C3D-7764-4669-BFEA-09C772757E60}"/>
              </a:ext>
            </a:extLst>
          </p:cNvPr>
          <p:cNvSpPr/>
          <p:nvPr/>
        </p:nvSpPr>
        <p:spPr>
          <a:xfrm>
            <a:off x="4150" y="354478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7" name="object 13">
            <a:extLst>
              <a:ext uri="{FF2B5EF4-FFF2-40B4-BE49-F238E27FC236}">
                <a16:creationId xmlns:a16="http://schemas.microsoft.com/office/drawing/2014/main" id="{84C2BA39-906C-4DE8-BA61-35F567B292CA}"/>
              </a:ext>
            </a:extLst>
          </p:cNvPr>
          <p:cNvSpPr/>
          <p:nvPr/>
        </p:nvSpPr>
        <p:spPr>
          <a:xfrm>
            <a:off x="4146" y="2575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8" name="object 14">
            <a:extLst>
              <a:ext uri="{FF2B5EF4-FFF2-40B4-BE49-F238E27FC236}">
                <a16:creationId xmlns:a16="http://schemas.microsoft.com/office/drawing/2014/main" id="{67469288-2B43-4C4A-B208-49A8BF17DA8A}"/>
              </a:ext>
            </a:extLst>
          </p:cNvPr>
          <p:cNvSpPr/>
          <p:nvPr/>
        </p:nvSpPr>
        <p:spPr>
          <a:xfrm>
            <a:off x="4145" y="2573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9" name="object 15">
            <a:extLst>
              <a:ext uri="{FF2B5EF4-FFF2-40B4-BE49-F238E27FC236}">
                <a16:creationId xmlns:a16="http://schemas.microsoft.com/office/drawing/2014/main" id="{2B2FC31A-58C1-47A2-80C8-698C2E98007A}"/>
              </a:ext>
            </a:extLst>
          </p:cNvPr>
          <p:cNvSpPr/>
          <p:nvPr/>
        </p:nvSpPr>
        <p:spPr>
          <a:xfrm>
            <a:off x="4152" y="183645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90" name="object 17">
            <a:extLst>
              <a:ext uri="{FF2B5EF4-FFF2-40B4-BE49-F238E27FC236}">
                <a16:creationId xmlns:a16="http://schemas.microsoft.com/office/drawing/2014/main" id="{92D6B7BF-6FAE-4DD3-93CE-7119A814DE98}"/>
              </a:ext>
            </a:extLst>
          </p:cNvPr>
          <p:cNvSpPr/>
          <p:nvPr/>
        </p:nvSpPr>
        <p:spPr>
          <a:xfrm>
            <a:off x="27089" y="2345494"/>
            <a:ext cx="1304561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r>
              <a:rPr lang="es-PE" sz="746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sz="746" dirty="0"/>
          </a:p>
        </p:txBody>
      </p:sp>
      <p:sp>
        <p:nvSpPr>
          <p:cNvPr id="191" name="object 18">
            <a:extLst>
              <a:ext uri="{FF2B5EF4-FFF2-40B4-BE49-F238E27FC236}">
                <a16:creationId xmlns:a16="http://schemas.microsoft.com/office/drawing/2014/main" id="{4F06C555-ADB0-4983-B895-4CA74EB61756}"/>
              </a:ext>
            </a:extLst>
          </p:cNvPr>
          <p:cNvSpPr/>
          <p:nvPr/>
        </p:nvSpPr>
        <p:spPr>
          <a:xfrm>
            <a:off x="4147" y="2572"/>
            <a:ext cx="130456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pic>
        <p:nvPicPr>
          <p:cNvPr id="192" name="Picture 4" descr="La imagen puede contener: texto">
            <a:extLst>
              <a:ext uri="{FF2B5EF4-FFF2-40B4-BE49-F238E27FC236}">
                <a16:creationId xmlns:a16="http://schemas.microsoft.com/office/drawing/2014/main" id="{31E42E7B-F04F-4EB8-83A3-5D603716C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12635" r="1780" b="19358"/>
          <a:stretch/>
        </p:blipFill>
        <p:spPr bwMode="auto">
          <a:xfrm>
            <a:off x="1246321" y="2623984"/>
            <a:ext cx="1727799" cy="11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CAAB883-4B26-4956-90C5-341A926A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976" y="144365"/>
            <a:ext cx="678935" cy="4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ángulo 193">
            <a:extLst>
              <a:ext uri="{FF2B5EF4-FFF2-40B4-BE49-F238E27FC236}">
                <a16:creationId xmlns:a16="http://schemas.microsoft.com/office/drawing/2014/main" id="{6ECD38DC-E54E-4C25-A9CA-C5CE1D62510A}"/>
              </a:ext>
            </a:extLst>
          </p:cNvPr>
          <p:cNvSpPr/>
          <p:nvPr/>
        </p:nvSpPr>
        <p:spPr>
          <a:xfrm>
            <a:off x="725126" y="379469"/>
            <a:ext cx="3312967" cy="375039"/>
          </a:xfrm>
          <a:prstGeom prst="rect">
            <a:avLst/>
          </a:prstGeom>
          <a:solidFill>
            <a:srgbClr val="B7E71D"/>
          </a:solidFill>
        </p:spPr>
        <p:txBody>
          <a:bodyPr wrap="square">
            <a:spAutoFit/>
          </a:bodyPr>
          <a:lstStyle/>
          <a:p>
            <a:pPr algn="ctr"/>
            <a:endParaRPr lang="es-PE" sz="1837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95" name="Rectángulo 194">
            <a:extLst>
              <a:ext uri="{FF2B5EF4-FFF2-40B4-BE49-F238E27FC236}">
                <a16:creationId xmlns:a16="http://schemas.microsoft.com/office/drawing/2014/main" id="{A78F9D58-586A-410D-9705-F33BC50DFBCB}"/>
              </a:ext>
            </a:extLst>
          </p:cNvPr>
          <p:cNvSpPr/>
          <p:nvPr/>
        </p:nvSpPr>
        <p:spPr>
          <a:xfrm>
            <a:off x="1211827" y="1958494"/>
            <a:ext cx="617602" cy="291747"/>
          </a:xfrm>
          <a:prstGeom prst="rect">
            <a:avLst/>
          </a:prstGeom>
          <a:solidFill>
            <a:srgbClr val="B7E71D"/>
          </a:solidFill>
        </p:spPr>
        <p:txBody>
          <a:bodyPr wrap="square">
            <a:spAutoFit/>
          </a:bodyPr>
          <a:lstStyle/>
          <a:p>
            <a:pPr algn="ctr"/>
            <a:r>
              <a:rPr lang="es-PE" sz="746" b="1" spc="-77" dirty="0" smtClean="0">
                <a:solidFill>
                  <a:schemeClr val="bg1"/>
                </a:solidFill>
                <a:latin typeface="Times New Roman"/>
                <a:cs typeface="Times New Roman"/>
              </a:rPr>
              <a:t>Pre-Venta </a:t>
            </a:r>
          </a:p>
          <a:p>
            <a:pPr algn="ctr"/>
            <a:r>
              <a:rPr lang="es-PE" sz="550" b="1" spc="-77" dirty="0" smtClean="0">
                <a:solidFill>
                  <a:schemeClr val="bg1"/>
                </a:solidFill>
                <a:latin typeface="Times New Roman"/>
                <a:cs typeface="Times New Roman"/>
              </a:rPr>
              <a:t>FUNDADORES</a:t>
            </a:r>
            <a:endParaRPr lang="es-PE" sz="550" b="1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010038D5-6893-46A6-9307-63577BE225FC}"/>
              </a:ext>
            </a:extLst>
          </p:cNvPr>
          <p:cNvSpPr/>
          <p:nvPr/>
        </p:nvSpPr>
        <p:spPr>
          <a:xfrm>
            <a:off x="37466" y="2480902"/>
            <a:ext cx="1187006" cy="1473012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9FEFE432-D6F0-436E-A04A-8AF20122D627}"/>
              </a:ext>
            </a:extLst>
          </p:cNvPr>
          <p:cNvSpPr/>
          <p:nvPr/>
        </p:nvSpPr>
        <p:spPr>
          <a:xfrm>
            <a:off x="260372" y="2491159"/>
            <a:ext cx="2566349" cy="15227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ESCAPE DE LA 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RUTINA Y ESTRES</a:t>
            </a:r>
          </a:p>
          <a:p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DISFRUTRAR DE LA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NATURALEZA Y EL 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 TODO EL AÑO</a:t>
            </a:r>
          </a:p>
          <a:p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ACTIVIDADES 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AIRE LIBRE</a:t>
            </a:r>
          </a:p>
          <a:p>
            <a:endParaRPr lang="es-PE" sz="715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RELACIONES: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AMPLIAR RED </a:t>
            </a:r>
          </a:p>
          <a:p>
            <a:r>
              <a:rPr lang="es-PE" sz="715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</a:p>
        </p:txBody>
      </p:sp>
      <p:pic>
        <p:nvPicPr>
          <p:cNvPr id="198" name="Picture 4" descr="Imagen relacionada">
            <a:extLst>
              <a:ext uri="{FF2B5EF4-FFF2-40B4-BE49-F238E27FC236}">
                <a16:creationId xmlns:a16="http://schemas.microsoft.com/office/drawing/2014/main" id="{685573CC-3A2F-44EC-9E36-46A581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" y="2504613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Imagen relacionada">
            <a:extLst>
              <a:ext uri="{FF2B5EF4-FFF2-40B4-BE49-F238E27FC236}">
                <a16:creationId xmlns:a16="http://schemas.microsoft.com/office/drawing/2014/main" id="{FAD44CE7-C556-41F0-8CCE-E0445CC7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3" y="2882602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n relacionada">
            <a:extLst>
              <a:ext uri="{FF2B5EF4-FFF2-40B4-BE49-F238E27FC236}">
                <a16:creationId xmlns:a16="http://schemas.microsoft.com/office/drawing/2014/main" id="{03F50C0C-786D-4AD9-98C6-CA259E75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" y="3266017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Imagen relacionada">
            <a:extLst>
              <a:ext uri="{FF2B5EF4-FFF2-40B4-BE49-F238E27FC236}">
                <a16:creationId xmlns:a16="http://schemas.microsoft.com/office/drawing/2014/main" id="{B29CD9F9-347D-49EB-800B-CF25E0B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" y="3655274"/>
            <a:ext cx="218321" cy="21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" name="Rectángulo 232"/>
          <p:cNvSpPr/>
          <p:nvPr/>
        </p:nvSpPr>
        <p:spPr>
          <a:xfrm>
            <a:off x="1094323" y="382973"/>
            <a:ext cx="2642390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1750" i="1" spc="-77" dirty="0" smtClean="0">
                <a:solidFill>
                  <a:schemeClr val="bg1"/>
                </a:solidFill>
                <a:latin typeface="Times New Roman"/>
                <a:cs typeface="Times New Roman"/>
              </a:rPr>
              <a:t>Diversión Familiar Inteligente</a:t>
            </a:r>
            <a:endParaRPr lang="es-PE" sz="1750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CF12800-364B-4619-BD68-D0F687209810}"/>
              </a:ext>
            </a:extLst>
          </p:cNvPr>
          <p:cNvSpPr/>
          <p:nvPr/>
        </p:nvSpPr>
        <p:spPr>
          <a:xfrm>
            <a:off x="271224" y="-75468"/>
            <a:ext cx="4335503" cy="4850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2552" b="1" i="1" spc="-77" dirty="0">
                <a:solidFill>
                  <a:srgbClr val="0070C0"/>
                </a:solidFill>
                <a:latin typeface="Times New Roman"/>
                <a:ea typeface="+mj-ea"/>
                <a:cs typeface="Times New Roman"/>
              </a:rPr>
              <a:t>¿Qué te Ofrecemos ?</a:t>
            </a:r>
            <a:r>
              <a:rPr lang="es-PE" sz="2042" b="1" i="1" dirty="0">
                <a:solidFill>
                  <a:srgbClr val="0070C0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0240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Resultado de imagen para vacaciones png">
            <a:extLst>
              <a:ext uri="{FF2B5EF4-FFF2-40B4-BE49-F238E27FC236}">
                <a16:creationId xmlns:a16="http://schemas.microsoft.com/office/drawing/2014/main" id="{16A0B220-27BB-4A41-AEC8-A22D5B6F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7" y="2555830"/>
            <a:ext cx="1594545" cy="12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7">
            <a:extLst>
              <a:ext uri="{FF2B5EF4-FFF2-40B4-BE49-F238E27FC236}">
                <a16:creationId xmlns:a16="http://schemas.microsoft.com/office/drawing/2014/main" id="{DED03BE4-292D-4E9F-BAAA-C5AB25AFEA07}"/>
              </a:ext>
            </a:extLst>
          </p:cNvPr>
          <p:cNvSpPr/>
          <p:nvPr/>
        </p:nvSpPr>
        <p:spPr>
          <a:xfrm>
            <a:off x="-441" y="2417464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F5557274-FFB4-45F8-A531-0A7DAC83C0FD}"/>
              </a:ext>
            </a:extLst>
          </p:cNvPr>
          <p:cNvSpPr/>
          <p:nvPr/>
        </p:nvSpPr>
        <p:spPr>
          <a:xfrm>
            <a:off x="-442" y="716737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29A5F63-FE85-4A5A-9D12-9787C17807AA}"/>
              </a:ext>
            </a:extLst>
          </p:cNvPr>
          <p:cNvSpPr/>
          <p:nvPr/>
        </p:nvSpPr>
        <p:spPr>
          <a:xfrm>
            <a:off x="1169128" y="1706339"/>
            <a:ext cx="2758502" cy="1010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746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746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746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746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746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746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r>
              <a:rPr lang="es-PE" sz="746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PE" sz="746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826" indent="-145826">
              <a:buFont typeface="Wingdings" panose="05000000000000000000" pitchFamily="2" charset="2"/>
              <a:buChar char="ü"/>
            </a:pPr>
            <a:endParaRPr lang="es-PE" sz="746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9" descr="plano-buonavista">
            <a:extLst>
              <a:ext uri="{FF2B5EF4-FFF2-40B4-BE49-F238E27FC236}">
                <a16:creationId xmlns:a16="http://schemas.microsoft.com/office/drawing/2014/main" id="{26A07A01-3E01-4C60-A798-F3A9BB5F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25" y="1786823"/>
            <a:ext cx="2851838" cy="20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/>
        </p:nvSpPr>
        <p:spPr>
          <a:xfrm>
            <a:off x="1207224" y="958527"/>
            <a:ext cx="3625483" cy="78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000" b="1" i="1" dirty="0" smtClean="0">
                <a:latin typeface="+mj-lt"/>
                <a:cs typeface="Times New Roman" panose="02020603050405020304" pitchFamily="18" charset="0"/>
              </a:rPr>
              <a:t>Descuentos y Tarifa Mayorista</a:t>
            </a:r>
            <a:r>
              <a:rPr lang="es-PE" sz="868" i="1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s-PE" sz="868" i="1" dirty="0">
                <a:latin typeface="+mj-lt"/>
                <a:cs typeface="Times New Roman" panose="02020603050405020304" pitchFamily="18" charset="0"/>
              </a:rPr>
              <a:t>en </a:t>
            </a:r>
            <a:r>
              <a:rPr lang="es-PE" sz="868" i="1" dirty="0" smtClean="0">
                <a:latin typeface="+mj-lt"/>
                <a:cs typeface="Times New Roman" panose="02020603050405020304" pitchFamily="18" charset="0"/>
              </a:rPr>
              <a:t>Alojamiento</a:t>
            </a:r>
            <a:r>
              <a:rPr lang="es-PE" sz="868" i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s-PE" sz="868" i="1" dirty="0" smtClean="0">
                <a:latin typeface="+mj-lt"/>
                <a:cs typeface="Times New Roman" panose="02020603050405020304" pitchFamily="18" charset="0"/>
              </a:rPr>
              <a:t>Cruceros, Paquetes, </a:t>
            </a:r>
            <a:r>
              <a:rPr lang="es-PE" sz="868" i="1" dirty="0">
                <a:cs typeface="Times New Roman" panose="02020603050405020304" pitchFamily="18" charset="0"/>
              </a:rPr>
              <a:t>Tickets aéreos,</a:t>
            </a:r>
            <a:r>
              <a:rPr lang="es-PE" sz="868" i="1" dirty="0" smtClean="0">
                <a:latin typeface="+mj-lt"/>
                <a:cs typeface="Times New Roman" panose="02020603050405020304" pitchFamily="18" charset="0"/>
              </a:rPr>
              <a:t> alquiler de vehículos, </a:t>
            </a:r>
            <a:r>
              <a:rPr lang="es-PE" sz="868" i="1" dirty="0">
                <a:latin typeface="+mj-lt"/>
                <a:cs typeface="Times New Roman" panose="02020603050405020304" pitchFamily="18" charset="0"/>
              </a:rPr>
              <a:t>y mas… Flexibilidad total para elegir cómo, cuándo y dónde viajar. Acceso a más de 8 mil destinos. Posibilidad de compartir la membresía con familiares y </a:t>
            </a:r>
            <a:r>
              <a:rPr lang="es-PE" sz="868" i="1" dirty="0" smtClean="0">
                <a:latin typeface="+mj-lt"/>
                <a:cs typeface="Times New Roman" panose="02020603050405020304" pitchFamily="18" charset="0"/>
              </a:rPr>
              <a:t>amigos. </a:t>
            </a:r>
            <a:r>
              <a:rPr lang="es-PE" sz="868" b="1" i="1" dirty="0" smtClean="0">
                <a:latin typeface="+mj-lt"/>
                <a:cs typeface="Times New Roman" panose="02020603050405020304" pitchFamily="18" charset="0"/>
              </a:rPr>
              <a:t>Extensión de Agencia de Viajes ONLINE</a:t>
            </a:r>
            <a:endParaRPr lang="es-PE" sz="868" b="1" i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1" name="Picture 4" descr="http://cieneguillariberadelrio.com/riberadelrio/img/rcipr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58" y="1738204"/>
            <a:ext cx="308665" cy="9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ángulo 42"/>
          <p:cNvSpPr/>
          <p:nvPr/>
        </p:nvSpPr>
        <p:spPr>
          <a:xfrm>
            <a:off x="453140" y="500763"/>
            <a:ext cx="4379568" cy="36715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PE" sz="1786" i="1" spc="-77" dirty="0">
                <a:solidFill>
                  <a:schemeClr val="bg1"/>
                </a:solidFill>
                <a:latin typeface="Times New Roman"/>
                <a:cs typeface="Times New Roman"/>
              </a:rPr>
              <a:t>Programa Vacacional</a:t>
            </a:r>
          </a:p>
        </p:txBody>
      </p:sp>
      <p:sp>
        <p:nvSpPr>
          <p:cNvPr id="44" name="Rectángulo 43"/>
          <p:cNvSpPr/>
          <p:nvPr/>
        </p:nvSpPr>
        <p:spPr>
          <a:xfrm>
            <a:off x="147519" y="996019"/>
            <a:ext cx="1001172" cy="1082219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s-PE" sz="1072" dirty="0">
                <a:solidFill>
                  <a:schemeClr val="bg1"/>
                </a:solidFill>
              </a:rPr>
              <a:t>"Los ratos de ocio son la mejor de todas las </a:t>
            </a:r>
            <a:r>
              <a:rPr lang="es-PE" sz="1072" dirty="0" smtClean="0">
                <a:solidFill>
                  <a:schemeClr val="bg1"/>
                </a:solidFill>
              </a:rPr>
              <a:t>adquisiciones“ Sócrates</a:t>
            </a:r>
            <a:endParaRPr lang="es-PE" sz="1072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5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CAAB883-4B26-4956-90C5-341A926A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37" y="19616"/>
            <a:ext cx="678935" cy="4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3D5CB0C1-8BD5-416B-9A62-98D6D03BB8F9}"/>
              </a:ext>
            </a:extLst>
          </p:cNvPr>
          <p:cNvSpPr/>
          <p:nvPr/>
        </p:nvSpPr>
        <p:spPr>
          <a:xfrm>
            <a:off x="307710" y="13797"/>
            <a:ext cx="2743936" cy="4850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2552" b="1" i="1" spc="-77" dirty="0">
                <a:solidFill>
                  <a:srgbClr val="0070C0"/>
                </a:solidFill>
                <a:latin typeface="Times New Roman"/>
                <a:ea typeface="+mj-ea"/>
                <a:cs typeface="Times New Roman"/>
              </a:rPr>
              <a:t>Con un…</a:t>
            </a:r>
            <a:r>
              <a:rPr lang="es-PE" sz="2042" b="1" i="1" dirty="0">
                <a:solidFill>
                  <a:srgbClr val="0070C0"/>
                </a:solidFill>
              </a:rPr>
              <a:t>       </a:t>
            </a: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4D2BE173-0C4E-4835-B416-13C786CAECAB}"/>
              </a:ext>
            </a:extLst>
          </p:cNvPr>
          <p:cNvSpPr/>
          <p:nvPr/>
        </p:nvSpPr>
        <p:spPr>
          <a:xfrm>
            <a:off x="-446" y="980554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B5734579-4B4E-472A-BCEC-315F79AE5ED8}"/>
              </a:ext>
            </a:extLst>
          </p:cNvPr>
          <p:cNvSpPr/>
          <p:nvPr/>
        </p:nvSpPr>
        <p:spPr>
          <a:xfrm>
            <a:off x="-444" y="361014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2631A8F8-0DE6-423E-A37C-8A16F96B85A5}"/>
              </a:ext>
            </a:extLst>
          </p:cNvPr>
          <p:cNvSpPr/>
          <p:nvPr/>
        </p:nvSpPr>
        <p:spPr>
          <a:xfrm>
            <a:off x="-448" y="9111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2812392A-6AE2-4117-AFAF-CA4C1D5AB011}"/>
              </a:ext>
            </a:extLst>
          </p:cNvPr>
          <p:cNvSpPr/>
          <p:nvPr/>
        </p:nvSpPr>
        <p:spPr>
          <a:xfrm>
            <a:off x="-449" y="9109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88B9994-6AE3-40C4-AB55-963F54EA410B}"/>
              </a:ext>
            </a:extLst>
          </p:cNvPr>
          <p:cNvSpPr/>
          <p:nvPr/>
        </p:nvSpPr>
        <p:spPr>
          <a:xfrm>
            <a:off x="-442" y="190181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B4F703B0-AE3F-44B8-8294-CAC2A840B720}"/>
              </a:ext>
            </a:extLst>
          </p:cNvPr>
          <p:cNvSpPr/>
          <p:nvPr/>
        </p:nvSpPr>
        <p:spPr>
          <a:xfrm>
            <a:off x="-442" y="1945428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34D11BF-AD5C-47DE-A156-EE405D8D6846}"/>
              </a:ext>
            </a:extLst>
          </p:cNvPr>
          <p:cNvSpPr/>
          <p:nvPr/>
        </p:nvSpPr>
        <p:spPr>
          <a:xfrm>
            <a:off x="24313" y="2249449"/>
            <a:ext cx="1112210" cy="1488911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pic>
        <p:nvPicPr>
          <p:cNvPr id="54" name="Picture 4" descr="Imagen relacionada">
            <a:extLst>
              <a:ext uri="{FF2B5EF4-FFF2-40B4-BE49-F238E27FC236}">
                <a16:creationId xmlns:a16="http://schemas.microsoft.com/office/drawing/2014/main" id="{25AD3D91-D0C9-44FB-82C7-BFA55F635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" y="2368488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Imagen relacionada">
            <a:extLst>
              <a:ext uri="{FF2B5EF4-FFF2-40B4-BE49-F238E27FC236}">
                <a16:creationId xmlns:a16="http://schemas.microsoft.com/office/drawing/2014/main" id="{5C8DC40B-B9F3-48FF-8559-910DA149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" y="2664999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n relacionada">
            <a:extLst>
              <a:ext uri="{FF2B5EF4-FFF2-40B4-BE49-F238E27FC236}">
                <a16:creationId xmlns:a16="http://schemas.microsoft.com/office/drawing/2014/main" id="{B52B17DC-042B-4164-AD0B-42EB5B0C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" y="2948104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n relacionada">
            <a:extLst>
              <a:ext uri="{FF2B5EF4-FFF2-40B4-BE49-F238E27FC236}">
                <a16:creationId xmlns:a16="http://schemas.microsoft.com/office/drawing/2014/main" id="{6695EC27-9832-4508-BB14-1D419DFF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0" y="3211045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n relacionada">
            <a:extLst>
              <a:ext uri="{FF2B5EF4-FFF2-40B4-BE49-F238E27FC236}">
                <a16:creationId xmlns:a16="http://schemas.microsoft.com/office/drawing/2014/main" id="{CFEEECE7-1841-4188-9C66-8FA0DFA9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" y="3483233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bject 6">
            <a:extLst>
              <a:ext uri="{FF2B5EF4-FFF2-40B4-BE49-F238E27FC236}">
                <a16:creationId xmlns:a16="http://schemas.microsoft.com/office/drawing/2014/main" id="{D4E0AA36-0AD8-4DE1-A4E3-B5E96AB5ACFF}"/>
              </a:ext>
            </a:extLst>
          </p:cNvPr>
          <p:cNvSpPr/>
          <p:nvPr/>
        </p:nvSpPr>
        <p:spPr>
          <a:xfrm>
            <a:off x="-443" y="2174343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0" name="object 8">
            <a:extLst>
              <a:ext uri="{FF2B5EF4-FFF2-40B4-BE49-F238E27FC236}">
                <a16:creationId xmlns:a16="http://schemas.microsoft.com/office/drawing/2014/main" id="{6F4CA3A1-D051-413C-B3E4-20969D6D7D6A}"/>
              </a:ext>
            </a:extLst>
          </p:cNvPr>
          <p:cNvSpPr/>
          <p:nvPr/>
        </p:nvSpPr>
        <p:spPr>
          <a:xfrm>
            <a:off x="-445" y="2038889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1" name="object 10">
            <a:extLst>
              <a:ext uri="{FF2B5EF4-FFF2-40B4-BE49-F238E27FC236}">
                <a16:creationId xmlns:a16="http://schemas.microsoft.com/office/drawing/2014/main" id="{BFBEC4A8-9253-4F74-94A1-3BBEE0F24CB5}"/>
              </a:ext>
            </a:extLst>
          </p:cNvPr>
          <p:cNvSpPr/>
          <p:nvPr/>
        </p:nvSpPr>
        <p:spPr>
          <a:xfrm>
            <a:off x="-448" y="3185212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2" name="object 11">
            <a:extLst>
              <a:ext uri="{FF2B5EF4-FFF2-40B4-BE49-F238E27FC236}">
                <a16:creationId xmlns:a16="http://schemas.microsoft.com/office/drawing/2014/main" id="{2012FDCC-7359-471B-BB1F-65B7F6B12FA8}"/>
              </a:ext>
            </a:extLst>
          </p:cNvPr>
          <p:cNvSpPr/>
          <p:nvPr/>
        </p:nvSpPr>
        <p:spPr>
          <a:xfrm>
            <a:off x="-443" y="2991069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3" name="object 16">
            <a:extLst>
              <a:ext uri="{FF2B5EF4-FFF2-40B4-BE49-F238E27FC236}">
                <a16:creationId xmlns:a16="http://schemas.microsoft.com/office/drawing/2014/main" id="{C66907BE-B06F-40B2-B4FD-18E3CCBB2FE1}"/>
              </a:ext>
            </a:extLst>
          </p:cNvPr>
          <p:cNvSpPr/>
          <p:nvPr/>
        </p:nvSpPr>
        <p:spPr>
          <a:xfrm>
            <a:off x="-441" y="2838008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pic>
        <p:nvPicPr>
          <p:cNvPr id="64" name="Picture 2" descr="Resultado de imagen para DESPEGAR.COM">
            <a:extLst>
              <a:ext uri="{FF2B5EF4-FFF2-40B4-BE49-F238E27FC236}">
                <a16:creationId xmlns:a16="http://schemas.microsoft.com/office/drawing/2014/main" id="{FE673F80-16A4-4C04-80CD-1F33946F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33577" b="31993"/>
          <a:stretch/>
        </p:blipFill>
        <p:spPr bwMode="auto">
          <a:xfrm>
            <a:off x="1351884" y="2083516"/>
            <a:ext cx="999116" cy="3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ángulo 64">
            <a:extLst>
              <a:ext uri="{FF2B5EF4-FFF2-40B4-BE49-F238E27FC236}">
                <a16:creationId xmlns:a16="http://schemas.microsoft.com/office/drawing/2014/main" id="{919CE220-F3C7-47A5-ADA5-15862D450009}"/>
              </a:ext>
            </a:extLst>
          </p:cNvPr>
          <p:cNvSpPr/>
          <p:nvPr/>
        </p:nvSpPr>
        <p:spPr>
          <a:xfrm>
            <a:off x="271359" y="2330435"/>
            <a:ext cx="2538571" cy="134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DIVERSION</a:t>
            </a:r>
          </a:p>
          <a:p>
            <a:endParaRPr lang="es-PE" sz="81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EXPERIENCIAS 	</a:t>
            </a:r>
          </a:p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INOLVIDABLES</a:t>
            </a:r>
          </a:p>
          <a:p>
            <a:endParaRPr lang="es-PE" sz="81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APRENDIZAJE</a:t>
            </a:r>
          </a:p>
          <a:p>
            <a:endParaRPr lang="es-PE" sz="81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endParaRPr lang="es-PE" sz="81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sz="81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 SOCIAL</a:t>
            </a:r>
          </a:p>
        </p:txBody>
      </p:sp>
      <p:pic>
        <p:nvPicPr>
          <p:cNvPr id="1026" name="Picture 2" descr="Imagen de la entrad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2" t="26334" r="27643" b="22295"/>
          <a:stretch/>
        </p:blipFill>
        <p:spPr bwMode="auto">
          <a:xfrm>
            <a:off x="1383476" y="1850717"/>
            <a:ext cx="342181" cy="3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47" y="2334575"/>
            <a:ext cx="1182759" cy="3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esultado de imagen para par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t="7360" r="3334" b="45775"/>
          <a:stretch/>
        </p:blipFill>
        <p:spPr bwMode="auto">
          <a:xfrm>
            <a:off x="286601" y="2144284"/>
            <a:ext cx="4483290" cy="1561432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6" y="2181053"/>
            <a:ext cx="2294097" cy="830250"/>
          </a:xfrm>
          <a:prstGeom prst="rect">
            <a:avLst/>
          </a:prstGeom>
        </p:spPr>
      </p:pic>
      <p:sp>
        <p:nvSpPr>
          <p:cNvPr id="49" name="Elipse 48"/>
          <p:cNvSpPr/>
          <p:nvPr/>
        </p:nvSpPr>
        <p:spPr>
          <a:xfrm>
            <a:off x="2627025" y="2151217"/>
            <a:ext cx="664473" cy="688786"/>
          </a:xfrm>
          <a:prstGeom prst="ellipse">
            <a:avLst/>
          </a:prstGeom>
          <a:solidFill>
            <a:srgbClr val="0B3752"/>
          </a:solidFill>
          <a:ln>
            <a:solidFill>
              <a:srgbClr val="0B3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194" name="Picture 2" descr="Resultado de imagen para cancu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12327" r="15981" b="9062"/>
          <a:stretch/>
        </p:blipFill>
        <p:spPr bwMode="auto">
          <a:xfrm>
            <a:off x="286606" y="459861"/>
            <a:ext cx="4462818" cy="154539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Elipse 46"/>
          <p:cNvSpPr/>
          <p:nvPr/>
        </p:nvSpPr>
        <p:spPr>
          <a:xfrm>
            <a:off x="3720460" y="1269847"/>
            <a:ext cx="664473" cy="688786"/>
          </a:xfrm>
          <a:prstGeom prst="ellipse">
            <a:avLst/>
          </a:prstGeom>
          <a:solidFill>
            <a:srgbClr val="DDB148"/>
          </a:solidFill>
          <a:ln>
            <a:solidFill>
              <a:srgbClr val="DDB1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b="5105"/>
          <a:stretch/>
        </p:blipFill>
        <p:spPr>
          <a:xfrm>
            <a:off x="509295" y="1381834"/>
            <a:ext cx="2775570" cy="5967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39" y="490014"/>
            <a:ext cx="2410952" cy="831086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2561575" y="473558"/>
            <a:ext cx="664473" cy="688786"/>
          </a:xfrm>
          <a:prstGeom prst="ellipse">
            <a:avLst/>
          </a:prstGeom>
          <a:solidFill>
            <a:srgbClr val="0B3752"/>
          </a:solidFill>
          <a:ln>
            <a:solidFill>
              <a:srgbClr val="0B37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216338" y="369464"/>
            <a:ext cx="161576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cap="none" spc="0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Cancún</a:t>
            </a:r>
          </a:p>
          <a:p>
            <a:pPr algn="ctr"/>
            <a:r>
              <a:rPr lang="es-ES" sz="1500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Hotel 4 ½ Estrellas</a:t>
            </a:r>
          </a:p>
          <a:p>
            <a:pPr algn="ctr"/>
            <a:r>
              <a:rPr lang="es-ES" sz="1500" b="0" cap="none" spc="0" dirty="0" err="1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All</a:t>
            </a:r>
            <a:r>
              <a:rPr lang="es-ES" sz="1500" b="0" cap="none" spc="0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Inclusive</a:t>
            </a:r>
            <a:endParaRPr lang="es-ES" sz="1500" b="0" cap="none" spc="0" dirty="0">
              <a:ln w="0"/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26473" y="565677"/>
            <a:ext cx="71686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5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500" b="1" dirty="0" smtClean="0">
                <a:ln w="0"/>
                <a:solidFill>
                  <a:schemeClr val="bg1"/>
                </a:solidFill>
              </a:rPr>
              <a:t>2185</a:t>
            </a:r>
          </a:p>
          <a:p>
            <a:pPr algn="ctr"/>
            <a:r>
              <a:rPr lang="es-ES" sz="1000" dirty="0">
                <a:ln w="0"/>
                <a:solidFill>
                  <a:schemeClr val="bg1"/>
                </a:solidFill>
              </a:rPr>
              <a:t>6D/5N</a:t>
            </a:r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98612" y="1262341"/>
            <a:ext cx="69762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5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500" b="1" dirty="0" smtClean="0">
                <a:ln w="0"/>
                <a:solidFill>
                  <a:schemeClr val="bg1"/>
                </a:solidFill>
              </a:rPr>
              <a:t>448</a:t>
            </a:r>
          </a:p>
          <a:p>
            <a:pPr algn="ctr"/>
            <a:r>
              <a:rPr lang="es-ES" sz="1000" dirty="0" smtClean="0">
                <a:ln w="0"/>
                <a:solidFill>
                  <a:schemeClr val="bg1"/>
                </a:solidFill>
              </a:rPr>
              <a:t>promedio</a:t>
            </a:r>
          </a:p>
          <a:p>
            <a:pPr algn="ctr"/>
            <a:r>
              <a:rPr lang="es-ES" sz="1000" dirty="0" smtClean="0">
                <a:ln w="0"/>
                <a:solidFill>
                  <a:schemeClr val="bg1"/>
                </a:solidFill>
              </a:rPr>
              <a:t>de ahorro</a:t>
            </a:r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400150" y="2164828"/>
            <a:ext cx="14859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Paris</a:t>
            </a:r>
            <a:endParaRPr lang="es-ES" sz="2000" b="1" cap="none" spc="0" dirty="0" smtClean="0">
              <a:ln w="0"/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pPr algn="ctr"/>
            <a:r>
              <a:rPr lang="es-ES" sz="1500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Hotel 3 Estrellas</a:t>
            </a:r>
            <a:r>
              <a:rPr lang="es-ES" sz="1500" b="0" cap="none" spc="0" dirty="0" smtClean="0">
                <a:ln w="0"/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endParaRPr lang="es-ES" sz="1500" b="0" cap="none" spc="0" dirty="0">
              <a:ln w="0"/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607183" y="2258101"/>
            <a:ext cx="6767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7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700" b="1" dirty="0" smtClean="0">
                <a:ln w="0"/>
                <a:solidFill>
                  <a:schemeClr val="bg1"/>
                </a:solidFill>
              </a:rPr>
              <a:t>659</a:t>
            </a:r>
          </a:p>
          <a:p>
            <a:pPr algn="ctr"/>
            <a:r>
              <a:rPr lang="es-ES" sz="1000" dirty="0">
                <a:ln w="0"/>
                <a:solidFill>
                  <a:schemeClr val="bg1"/>
                </a:solidFill>
              </a:rPr>
              <a:t>6D/5N</a:t>
            </a:r>
            <a:endParaRPr lang="es-PE" sz="1000" dirty="0">
              <a:solidFill>
                <a:schemeClr val="bg1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84" y="3042367"/>
            <a:ext cx="2647839" cy="615223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3748" y="3668368"/>
            <a:ext cx="43874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200" b="1" spc="-77" dirty="0" smtClean="0">
                <a:solidFill>
                  <a:srgbClr val="0070C0"/>
                </a:solidFill>
                <a:latin typeface="Times New Roman"/>
                <a:cs typeface="Times New Roman"/>
              </a:rPr>
              <a:t>Mismas Habitaciones, Mismos Hoteles, Mismas Fechas</a:t>
            </a:r>
          </a:p>
        </p:txBody>
      </p:sp>
      <p:pic>
        <p:nvPicPr>
          <p:cNvPr id="31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CAAB883-4B26-4956-90C5-341A926A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47" y="3674566"/>
            <a:ext cx="441688" cy="3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6">
            <a:extLst>
              <a:ext uri="{FF2B5EF4-FFF2-40B4-BE49-F238E27FC236}">
                <a16:creationId xmlns:a16="http://schemas.microsoft.com/office/drawing/2014/main" id="{68B16364-2D36-4273-9DD6-7BB05060C50C}"/>
              </a:ext>
            </a:extLst>
          </p:cNvPr>
          <p:cNvSpPr/>
          <p:nvPr/>
        </p:nvSpPr>
        <p:spPr>
          <a:xfrm>
            <a:off x="6" y="2165234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76BC4020-70A8-40E7-8EF6-808C71D7DBB6}"/>
              </a:ext>
            </a:extLst>
          </p:cNvPr>
          <p:cNvSpPr/>
          <p:nvPr/>
        </p:nvSpPr>
        <p:spPr>
          <a:xfrm>
            <a:off x="8" y="2615668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1A1E4026-75F2-4DFA-807F-8C8597CAA46A}"/>
              </a:ext>
            </a:extLst>
          </p:cNvPr>
          <p:cNvSpPr/>
          <p:nvPr/>
        </p:nvSpPr>
        <p:spPr>
          <a:xfrm>
            <a:off x="4" y="2029780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D66E29AB-7580-41AB-9BD3-1ADCCE06324A}"/>
              </a:ext>
            </a:extLst>
          </p:cNvPr>
          <p:cNvSpPr/>
          <p:nvPr/>
        </p:nvSpPr>
        <p:spPr>
          <a:xfrm>
            <a:off x="3" y="971445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480B1619-AD3B-46A8-9E0F-A9A897A62879}"/>
              </a:ext>
            </a:extLst>
          </p:cNvPr>
          <p:cNvSpPr/>
          <p:nvPr/>
        </p:nvSpPr>
        <p:spPr>
          <a:xfrm>
            <a:off x="1" y="3176103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8" name="object 11">
            <a:extLst>
              <a:ext uri="{FF2B5EF4-FFF2-40B4-BE49-F238E27FC236}">
                <a16:creationId xmlns:a16="http://schemas.microsoft.com/office/drawing/2014/main" id="{A9328E9D-2AEC-4238-8BD7-D3073FB3596C}"/>
              </a:ext>
            </a:extLst>
          </p:cNvPr>
          <p:cNvSpPr/>
          <p:nvPr/>
        </p:nvSpPr>
        <p:spPr>
          <a:xfrm>
            <a:off x="6" y="2981960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101A9946-F345-43D7-98C6-DB1E5D6D84C2}"/>
              </a:ext>
            </a:extLst>
          </p:cNvPr>
          <p:cNvSpPr/>
          <p:nvPr/>
        </p:nvSpPr>
        <p:spPr>
          <a:xfrm>
            <a:off x="5" y="351905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0" name="object 13">
            <a:extLst>
              <a:ext uri="{FF2B5EF4-FFF2-40B4-BE49-F238E27FC236}">
                <a16:creationId xmlns:a16="http://schemas.microsoft.com/office/drawing/2014/main" id="{1A9A8778-C7B4-4DC7-BCB1-E78C405A26DD}"/>
              </a:ext>
            </a:extLst>
          </p:cNvPr>
          <p:cNvSpPr/>
          <p:nvPr/>
        </p:nvSpPr>
        <p:spPr>
          <a:xfrm>
            <a:off x="1" y="2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884ED0CB-43A7-451F-A4A5-51E8CEBF8220}"/>
              </a:ext>
            </a:extLst>
          </p:cNvPr>
          <p:cNvSpPr/>
          <p:nvPr/>
        </p:nvSpPr>
        <p:spPr>
          <a:xfrm>
            <a:off x="0" y="0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A774EB98-6804-42B7-8BED-182E2A234503}"/>
              </a:ext>
            </a:extLst>
          </p:cNvPr>
          <p:cNvSpPr/>
          <p:nvPr/>
        </p:nvSpPr>
        <p:spPr>
          <a:xfrm>
            <a:off x="7" y="181072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0DA1023A-7927-4106-B8F7-96A2C3D4BEAE}"/>
              </a:ext>
            </a:extLst>
          </p:cNvPr>
          <p:cNvSpPr/>
          <p:nvPr/>
        </p:nvSpPr>
        <p:spPr>
          <a:xfrm>
            <a:off x="8" y="2828899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137B6F63-00B2-4BF3-BF8C-1C0A80338A39}"/>
              </a:ext>
            </a:extLst>
          </p:cNvPr>
          <p:cNvSpPr/>
          <p:nvPr/>
        </p:nvSpPr>
        <p:spPr>
          <a:xfrm>
            <a:off x="7" y="1936319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5" name="Rectángulo 44"/>
          <p:cNvSpPr/>
          <p:nvPr/>
        </p:nvSpPr>
        <p:spPr>
          <a:xfrm>
            <a:off x="302642" y="29511"/>
            <a:ext cx="4379568" cy="3231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PE" sz="1500" i="1" spc="-77" dirty="0">
                <a:solidFill>
                  <a:schemeClr val="bg1"/>
                </a:solidFill>
                <a:latin typeface="Times New Roman"/>
                <a:cs typeface="Times New Roman"/>
              </a:rPr>
              <a:t>EJEMPLOS DE COMPRARACION DE PRECIOS</a:t>
            </a:r>
          </a:p>
        </p:txBody>
      </p:sp>
      <p:sp>
        <p:nvSpPr>
          <p:cNvPr id="46" name="Elipse 45"/>
          <p:cNvSpPr/>
          <p:nvPr/>
        </p:nvSpPr>
        <p:spPr>
          <a:xfrm>
            <a:off x="3050051" y="1186753"/>
            <a:ext cx="664473" cy="688786"/>
          </a:xfrm>
          <a:prstGeom prst="ellipse">
            <a:avLst/>
          </a:prstGeom>
          <a:solidFill>
            <a:srgbClr val="65A59E"/>
          </a:solidFill>
          <a:ln>
            <a:solidFill>
              <a:srgbClr val="65A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020001" y="1302801"/>
            <a:ext cx="71686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5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500" b="1" dirty="0" smtClean="0">
                <a:ln w="0"/>
                <a:solidFill>
                  <a:schemeClr val="bg1"/>
                </a:solidFill>
              </a:rPr>
              <a:t>1737</a:t>
            </a:r>
          </a:p>
          <a:p>
            <a:pPr algn="ctr"/>
            <a:r>
              <a:rPr lang="es-ES" sz="1000" dirty="0">
                <a:ln w="0"/>
                <a:solidFill>
                  <a:schemeClr val="bg1"/>
                </a:solidFill>
              </a:rPr>
              <a:t>6D/5N</a:t>
            </a:r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2888830" y="2892905"/>
            <a:ext cx="664473" cy="688786"/>
          </a:xfrm>
          <a:prstGeom prst="ellipse">
            <a:avLst/>
          </a:prstGeom>
          <a:solidFill>
            <a:srgbClr val="65A59E"/>
          </a:solidFill>
          <a:ln>
            <a:solidFill>
              <a:srgbClr val="65A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2883436" y="2992490"/>
            <a:ext cx="6767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7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700" b="1" dirty="0" smtClean="0">
                <a:ln w="0"/>
                <a:solidFill>
                  <a:schemeClr val="bg1"/>
                </a:solidFill>
              </a:rPr>
              <a:t>542</a:t>
            </a:r>
          </a:p>
          <a:p>
            <a:pPr algn="ctr"/>
            <a:r>
              <a:rPr lang="es-ES" sz="1000" dirty="0">
                <a:ln w="0"/>
                <a:solidFill>
                  <a:schemeClr val="bg1"/>
                </a:solidFill>
              </a:rPr>
              <a:t>6D/5N</a:t>
            </a:r>
            <a:endParaRPr lang="es-PE" sz="1000" dirty="0">
              <a:solidFill>
                <a:schemeClr val="bg1"/>
              </a:solidFill>
            </a:endParaRPr>
          </a:p>
        </p:txBody>
      </p:sp>
      <p:sp>
        <p:nvSpPr>
          <p:cNvPr id="51" name="Elipse 50"/>
          <p:cNvSpPr/>
          <p:nvPr/>
        </p:nvSpPr>
        <p:spPr>
          <a:xfrm>
            <a:off x="3533448" y="2994976"/>
            <a:ext cx="664473" cy="688786"/>
          </a:xfrm>
          <a:prstGeom prst="ellipse">
            <a:avLst/>
          </a:prstGeom>
          <a:solidFill>
            <a:srgbClr val="DDB148"/>
          </a:solidFill>
          <a:ln>
            <a:solidFill>
              <a:srgbClr val="DDB1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491146" y="2997394"/>
            <a:ext cx="69762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700" dirty="0" smtClean="0">
                <a:ln w="0"/>
                <a:solidFill>
                  <a:schemeClr val="bg1"/>
                </a:solidFill>
              </a:rPr>
              <a:t>$ </a:t>
            </a:r>
            <a:r>
              <a:rPr lang="es-ES" sz="1700" b="1" dirty="0" smtClean="0">
                <a:ln w="0"/>
                <a:solidFill>
                  <a:schemeClr val="bg1"/>
                </a:solidFill>
              </a:rPr>
              <a:t>117</a:t>
            </a:r>
          </a:p>
          <a:p>
            <a:pPr algn="ctr"/>
            <a:r>
              <a:rPr lang="es-ES" sz="1000" dirty="0" smtClean="0">
                <a:ln w="0"/>
                <a:solidFill>
                  <a:schemeClr val="bg1"/>
                </a:solidFill>
              </a:rPr>
              <a:t>promedio</a:t>
            </a:r>
          </a:p>
          <a:p>
            <a:pPr algn="ctr"/>
            <a:r>
              <a:rPr lang="es-ES" sz="1000" dirty="0" smtClean="0">
                <a:ln w="0"/>
                <a:solidFill>
                  <a:schemeClr val="bg1"/>
                </a:solidFill>
              </a:rPr>
              <a:t>de ahorro</a:t>
            </a:r>
            <a:endParaRPr lang="es-P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1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38" y="517874"/>
            <a:ext cx="2450961" cy="97871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397" y="1682461"/>
            <a:ext cx="2411013" cy="9779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68" y="2835213"/>
            <a:ext cx="2309747" cy="921526"/>
          </a:xfrm>
          <a:prstGeom prst="rect">
            <a:avLst/>
          </a:prstGeom>
        </p:spPr>
      </p:pic>
      <p:pic>
        <p:nvPicPr>
          <p:cNvPr id="1026" name="Picture 2" descr="Imagen de la entrad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2" t="26334" r="27643" b="22295"/>
          <a:stretch/>
        </p:blipFill>
        <p:spPr bwMode="auto">
          <a:xfrm>
            <a:off x="501228" y="1296036"/>
            <a:ext cx="342181" cy="3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5">
            <a:extLst>
              <a:ext uri="{FF2B5EF4-FFF2-40B4-BE49-F238E27FC236}">
                <a16:creationId xmlns:a16="http://schemas.microsoft.com/office/drawing/2014/main" id="{F5557274-FFB4-45F8-A531-0A7DAC83C0FD}"/>
              </a:ext>
            </a:extLst>
          </p:cNvPr>
          <p:cNvSpPr/>
          <p:nvPr/>
        </p:nvSpPr>
        <p:spPr>
          <a:xfrm>
            <a:off x="-442" y="716737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pic>
        <p:nvPicPr>
          <p:cNvPr id="64" name="Picture 2" descr="Resultado de imagen para DESPEGAR.COM">
            <a:extLst>
              <a:ext uri="{FF2B5EF4-FFF2-40B4-BE49-F238E27FC236}">
                <a16:creationId xmlns:a16="http://schemas.microsoft.com/office/drawing/2014/main" id="{FE673F80-16A4-4C04-80CD-1F33946F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33577" b="31993"/>
          <a:stretch/>
        </p:blipFill>
        <p:spPr bwMode="auto">
          <a:xfrm>
            <a:off x="166815" y="644680"/>
            <a:ext cx="999116" cy="3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object 10">
            <a:extLst>
              <a:ext uri="{FF2B5EF4-FFF2-40B4-BE49-F238E27FC236}">
                <a16:creationId xmlns:a16="http://schemas.microsoft.com/office/drawing/2014/main" id="{BFBEC4A8-9253-4F74-94A1-3BBEE0F24CB5}"/>
              </a:ext>
            </a:extLst>
          </p:cNvPr>
          <p:cNvSpPr/>
          <p:nvPr/>
        </p:nvSpPr>
        <p:spPr>
          <a:xfrm>
            <a:off x="-448" y="3185212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2" name="object 11">
            <a:extLst>
              <a:ext uri="{FF2B5EF4-FFF2-40B4-BE49-F238E27FC236}">
                <a16:creationId xmlns:a16="http://schemas.microsoft.com/office/drawing/2014/main" id="{2012FDCC-7359-471B-BB1F-65B7F6B12FA8}"/>
              </a:ext>
            </a:extLst>
          </p:cNvPr>
          <p:cNvSpPr/>
          <p:nvPr/>
        </p:nvSpPr>
        <p:spPr>
          <a:xfrm>
            <a:off x="-443" y="2991069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3" name="object 16">
            <a:extLst>
              <a:ext uri="{FF2B5EF4-FFF2-40B4-BE49-F238E27FC236}">
                <a16:creationId xmlns:a16="http://schemas.microsoft.com/office/drawing/2014/main" id="{C66907BE-B06F-40B2-B4FD-18E3CCBB2FE1}"/>
              </a:ext>
            </a:extLst>
          </p:cNvPr>
          <p:cNvSpPr/>
          <p:nvPr/>
        </p:nvSpPr>
        <p:spPr>
          <a:xfrm>
            <a:off x="-441" y="2838008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59" name="object 6">
            <a:extLst>
              <a:ext uri="{FF2B5EF4-FFF2-40B4-BE49-F238E27FC236}">
                <a16:creationId xmlns:a16="http://schemas.microsoft.com/office/drawing/2014/main" id="{D4E0AA36-0AD8-4DE1-A4E3-B5E96AB5ACFF}"/>
              </a:ext>
            </a:extLst>
          </p:cNvPr>
          <p:cNvSpPr/>
          <p:nvPr/>
        </p:nvSpPr>
        <p:spPr>
          <a:xfrm>
            <a:off x="-443" y="2174343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2" name="object 17">
            <a:extLst>
              <a:ext uri="{FF2B5EF4-FFF2-40B4-BE49-F238E27FC236}">
                <a16:creationId xmlns:a16="http://schemas.microsoft.com/office/drawing/2014/main" id="{B4F703B0-AE3F-44B8-8294-CAC2A840B720}"/>
              </a:ext>
            </a:extLst>
          </p:cNvPr>
          <p:cNvSpPr/>
          <p:nvPr/>
        </p:nvSpPr>
        <p:spPr>
          <a:xfrm>
            <a:off x="-442" y="1945428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DED03BE4-292D-4E9F-BAAA-C5AB25AFEA07}"/>
              </a:ext>
            </a:extLst>
          </p:cNvPr>
          <p:cNvSpPr/>
          <p:nvPr/>
        </p:nvSpPr>
        <p:spPr>
          <a:xfrm>
            <a:off x="-441" y="2417464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3" name="Rectángulo 42"/>
          <p:cNvSpPr/>
          <p:nvPr/>
        </p:nvSpPr>
        <p:spPr>
          <a:xfrm>
            <a:off x="453140" y="129288"/>
            <a:ext cx="4379568" cy="36715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PE" sz="1786" i="1" spc="-77" dirty="0" smtClean="0">
                <a:solidFill>
                  <a:schemeClr val="bg1"/>
                </a:solidFill>
                <a:latin typeface="Times New Roman"/>
                <a:cs typeface="Times New Roman"/>
              </a:rPr>
              <a:t>Extensión Agencia de Viajes</a:t>
            </a:r>
            <a:endParaRPr lang="es-PE" sz="1786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1327698" y="623177"/>
            <a:ext cx="1001172" cy="1015663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Gana Dinero cuando </a:t>
            </a:r>
            <a:r>
              <a:rPr lang="es-PE" sz="1200" b="1" dirty="0" smtClean="0">
                <a:solidFill>
                  <a:schemeClr val="bg1"/>
                </a:solidFill>
              </a:rPr>
              <a:t>tus amigos Ahorran </a:t>
            </a:r>
            <a:r>
              <a:rPr lang="es-PE" sz="1200" b="1" dirty="0">
                <a:solidFill>
                  <a:schemeClr val="bg1"/>
                </a:solidFill>
              </a:rPr>
              <a:t>Dinero</a:t>
            </a:r>
          </a:p>
        </p:txBody>
      </p:sp>
      <p:pic>
        <p:nvPicPr>
          <p:cNvPr id="45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9CAAB883-4B26-4956-90C5-341A926AB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76" y="3627377"/>
            <a:ext cx="544737" cy="3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bject 12">
            <a:extLst>
              <a:ext uri="{FF2B5EF4-FFF2-40B4-BE49-F238E27FC236}">
                <a16:creationId xmlns:a16="http://schemas.microsoft.com/office/drawing/2014/main" id="{B5734579-4B4E-472A-BCEC-315F79AE5ED8}"/>
              </a:ext>
            </a:extLst>
          </p:cNvPr>
          <p:cNvSpPr/>
          <p:nvPr/>
        </p:nvSpPr>
        <p:spPr>
          <a:xfrm>
            <a:off x="-444" y="361014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9" name="object 13">
            <a:extLst>
              <a:ext uri="{FF2B5EF4-FFF2-40B4-BE49-F238E27FC236}">
                <a16:creationId xmlns:a16="http://schemas.microsoft.com/office/drawing/2014/main" id="{2631A8F8-0DE6-423E-A37C-8A16F96B85A5}"/>
              </a:ext>
            </a:extLst>
          </p:cNvPr>
          <p:cNvSpPr/>
          <p:nvPr/>
        </p:nvSpPr>
        <p:spPr>
          <a:xfrm>
            <a:off x="-448" y="9111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2812392A-6AE2-4117-AFAF-CA4C1D5AB011}"/>
              </a:ext>
            </a:extLst>
          </p:cNvPr>
          <p:cNvSpPr/>
          <p:nvPr/>
        </p:nvSpPr>
        <p:spPr>
          <a:xfrm>
            <a:off x="-449" y="9109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88B9994-6AE3-40C4-AB55-963F54EA410B}"/>
              </a:ext>
            </a:extLst>
          </p:cNvPr>
          <p:cNvSpPr/>
          <p:nvPr/>
        </p:nvSpPr>
        <p:spPr>
          <a:xfrm>
            <a:off x="-442" y="190181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34D11BF-AD5C-47DE-A156-EE405D8D6846}"/>
              </a:ext>
            </a:extLst>
          </p:cNvPr>
          <p:cNvSpPr/>
          <p:nvPr/>
        </p:nvSpPr>
        <p:spPr>
          <a:xfrm>
            <a:off x="132758" y="1767251"/>
            <a:ext cx="2196112" cy="2099518"/>
          </a:xfrm>
          <a:prstGeom prst="rect">
            <a:avLst/>
          </a:prstGeom>
          <a:solidFill>
            <a:srgbClr val="FFC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pic>
        <p:nvPicPr>
          <p:cNvPr id="54" name="Picture 4" descr="Imagen relacionada">
            <a:extLst>
              <a:ext uri="{FF2B5EF4-FFF2-40B4-BE49-F238E27FC236}">
                <a16:creationId xmlns:a16="http://schemas.microsoft.com/office/drawing/2014/main" id="{25AD3D91-D0C9-44FB-82C7-BFA55F635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9" y="1905492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n relacionada">
            <a:extLst>
              <a:ext uri="{FF2B5EF4-FFF2-40B4-BE49-F238E27FC236}">
                <a16:creationId xmlns:a16="http://schemas.microsoft.com/office/drawing/2014/main" id="{B52B17DC-042B-4164-AD0B-42EB5B0C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9" y="2990905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n relacionada">
            <a:extLst>
              <a:ext uri="{FF2B5EF4-FFF2-40B4-BE49-F238E27FC236}">
                <a16:creationId xmlns:a16="http://schemas.microsoft.com/office/drawing/2014/main" id="{6695EC27-9832-4508-BB14-1D419DFF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64" y="2449127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n relacionada">
            <a:extLst>
              <a:ext uri="{FF2B5EF4-FFF2-40B4-BE49-F238E27FC236}">
                <a16:creationId xmlns:a16="http://schemas.microsoft.com/office/drawing/2014/main" id="{CFEEECE7-1841-4188-9C66-8FA0DFA9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3" y="3562768"/>
            <a:ext cx="198474" cy="1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object 8">
            <a:extLst>
              <a:ext uri="{FF2B5EF4-FFF2-40B4-BE49-F238E27FC236}">
                <a16:creationId xmlns:a16="http://schemas.microsoft.com/office/drawing/2014/main" id="{6F4CA3A1-D051-413C-B3E4-20969D6D7D6A}"/>
              </a:ext>
            </a:extLst>
          </p:cNvPr>
          <p:cNvSpPr/>
          <p:nvPr/>
        </p:nvSpPr>
        <p:spPr>
          <a:xfrm>
            <a:off x="-445" y="2038889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19CE220-F3C7-47A5-ADA5-15862D450009}"/>
              </a:ext>
            </a:extLst>
          </p:cNvPr>
          <p:cNvSpPr/>
          <p:nvPr/>
        </p:nvSpPr>
        <p:spPr>
          <a:xfrm>
            <a:off x="386270" y="1727542"/>
            <a:ext cx="189069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900" dirty="0"/>
              <a:t>Tu propia agencia de viajes </a:t>
            </a:r>
            <a:r>
              <a:rPr lang="es-PE" sz="900" dirty="0" smtClean="0"/>
              <a:t>con </a:t>
            </a:r>
            <a:r>
              <a:rPr lang="es-PE" sz="900" dirty="0"/>
              <a:t>hasta </a:t>
            </a:r>
            <a:r>
              <a:rPr lang="es-PE" sz="900" dirty="0" smtClean="0"/>
              <a:t>más de 35% de descuento del </a:t>
            </a:r>
            <a:r>
              <a:rPr lang="es-PE" sz="900" dirty="0"/>
              <a:t>precio </a:t>
            </a:r>
            <a:r>
              <a:rPr lang="es-PE" sz="900" dirty="0" smtClean="0"/>
              <a:t>comercial. </a:t>
            </a:r>
          </a:p>
          <a:p>
            <a:endParaRPr lang="es-PE" sz="500" dirty="0" smtClean="0"/>
          </a:p>
          <a:p>
            <a:r>
              <a:rPr lang="es-PE" sz="900" dirty="0" smtClean="0"/>
              <a:t>Plataforma de Gestión de Clientes, el cual les enviara información recurrente de promociones y ofertas a tus Potenciales Clientes</a:t>
            </a:r>
          </a:p>
          <a:p>
            <a:endParaRPr lang="es-PE" sz="900" dirty="0"/>
          </a:p>
          <a:p>
            <a:r>
              <a:rPr lang="es-PE" sz="900" dirty="0" smtClean="0"/>
              <a:t>Disfruta </a:t>
            </a:r>
            <a:r>
              <a:rPr lang="es-PE" sz="900" dirty="0"/>
              <a:t>viajes de miembro distinguido y experiencias exclusivas y con grandes descuentos. </a:t>
            </a:r>
            <a:endParaRPr lang="es-PE" sz="900" dirty="0" smtClean="0"/>
          </a:p>
          <a:p>
            <a:endParaRPr lang="es-PE" sz="500" dirty="0"/>
          </a:p>
          <a:p>
            <a:r>
              <a:rPr lang="es-PE" sz="900" dirty="0" smtClean="0"/>
              <a:t>Mas </a:t>
            </a:r>
            <a:r>
              <a:rPr lang="es-PE" sz="900" dirty="0"/>
              <a:t>de $8 Trillones Dólares de inventario en viajes en línea a tu </a:t>
            </a:r>
            <a:r>
              <a:rPr lang="es-PE" sz="900" dirty="0" smtClean="0"/>
              <a:t>alcance</a:t>
            </a:r>
            <a:endParaRPr lang="es-PE" sz="81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0" y="1011058"/>
            <a:ext cx="1182759" cy="304188"/>
          </a:xfrm>
          <a:prstGeom prst="rect">
            <a:avLst/>
          </a:prstGeom>
        </p:spPr>
      </p:pic>
      <p:sp>
        <p:nvSpPr>
          <p:cNvPr id="11" name="Flecha curvada hacia la izquierda 10"/>
          <p:cNvSpPr/>
          <p:nvPr/>
        </p:nvSpPr>
        <p:spPr>
          <a:xfrm rot="5400000">
            <a:off x="3578454" y="2062691"/>
            <a:ext cx="185163" cy="1241606"/>
          </a:xfrm>
          <a:prstGeom prst="curvedLeftArrow">
            <a:avLst/>
          </a:prstGeom>
          <a:solidFill>
            <a:srgbClr val="4CB1D1"/>
          </a:solidFill>
          <a:ln w="57150">
            <a:solidFill>
              <a:srgbClr val="4C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66" name="Flecha curvada hacia la izquierda 65"/>
          <p:cNvSpPr/>
          <p:nvPr/>
        </p:nvSpPr>
        <p:spPr>
          <a:xfrm rot="5400000">
            <a:off x="3578453" y="3192126"/>
            <a:ext cx="185163" cy="1241606"/>
          </a:xfrm>
          <a:prstGeom prst="curvedLeftArrow">
            <a:avLst/>
          </a:prstGeom>
          <a:solidFill>
            <a:srgbClr val="4CB1D1"/>
          </a:solidFill>
          <a:ln w="57150">
            <a:solidFill>
              <a:srgbClr val="4C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67" name="Flecha curvada hacia la izquierda 66"/>
          <p:cNvSpPr/>
          <p:nvPr/>
        </p:nvSpPr>
        <p:spPr>
          <a:xfrm rot="5400000">
            <a:off x="3578453" y="916189"/>
            <a:ext cx="185163" cy="1241606"/>
          </a:xfrm>
          <a:prstGeom prst="curvedLeftArrow">
            <a:avLst/>
          </a:prstGeom>
          <a:solidFill>
            <a:srgbClr val="4CB1D1"/>
          </a:solidFill>
          <a:ln w="57150">
            <a:solidFill>
              <a:srgbClr val="4C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4D2BE173-0C4E-4835-B416-13C786CAECAB}"/>
              </a:ext>
            </a:extLst>
          </p:cNvPr>
          <p:cNvSpPr/>
          <p:nvPr/>
        </p:nvSpPr>
        <p:spPr>
          <a:xfrm>
            <a:off x="-446" y="980554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Rectángulo 14"/>
          <p:cNvSpPr/>
          <p:nvPr/>
        </p:nvSpPr>
        <p:spPr>
          <a:xfrm>
            <a:off x="4117242" y="3343116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Ahorro </a:t>
            </a:r>
            <a:r>
              <a:rPr lang="es-PE" sz="600" dirty="0" err="1" smtClean="0">
                <a:solidFill>
                  <a:schemeClr val="bg1"/>
                </a:solidFill>
              </a:rPr>
              <a:t>Prom</a:t>
            </a:r>
            <a:r>
              <a:rPr lang="es-PE" sz="600" dirty="0" smtClean="0">
                <a:solidFill>
                  <a:schemeClr val="bg1"/>
                </a:solidFill>
              </a:rPr>
              <a:t> $ 400 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4061255" y="3515332"/>
            <a:ext cx="234865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50" dirty="0" smtClean="0">
                <a:solidFill>
                  <a:schemeClr val="bg1"/>
                </a:solidFill>
              </a:rPr>
              <a:t>Ahorro Total $ 400,000 </a:t>
            </a:r>
            <a:endParaRPr lang="es-PE" sz="550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4117241" y="3181113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X 1 viaje por año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2616846" y="3326620"/>
            <a:ext cx="2348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Ganancias</a:t>
            </a:r>
          </a:p>
          <a:p>
            <a:r>
              <a:rPr lang="es-PE" sz="600" dirty="0" smtClean="0">
                <a:solidFill>
                  <a:schemeClr val="bg1"/>
                </a:solidFill>
              </a:rPr>
              <a:t>$ 140,000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1" name="Rectángulo 70"/>
          <p:cNvSpPr/>
          <p:nvPr/>
        </p:nvSpPr>
        <p:spPr>
          <a:xfrm>
            <a:off x="4131837" y="2207565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Ahorro </a:t>
            </a:r>
            <a:r>
              <a:rPr lang="es-PE" sz="600" dirty="0" err="1" smtClean="0">
                <a:solidFill>
                  <a:schemeClr val="bg1"/>
                </a:solidFill>
              </a:rPr>
              <a:t>Prom</a:t>
            </a:r>
            <a:r>
              <a:rPr lang="es-PE" sz="600" dirty="0" smtClean="0">
                <a:solidFill>
                  <a:schemeClr val="bg1"/>
                </a:solidFill>
              </a:rPr>
              <a:t> $ 400 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2" name="Rectángulo 71"/>
          <p:cNvSpPr/>
          <p:nvPr/>
        </p:nvSpPr>
        <p:spPr>
          <a:xfrm>
            <a:off x="4089768" y="2366362"/>
            <a:ext cx="234865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50" dirty="0" smtClean="0">
                <a:solidFill>
                  <a:schemeClr val="bg1"/>
                </a:solidFill>
              </a:rPr>
              <a:t>Ahorro Total $ 40,000 </a:t>
            </a:r>
            <a:endParaRPr lang="es-PE" sz="550" dirty="0">
              <a:solidFill>
                <a:schemeClr val="bg1"/>
              </a:solidFill>
            </a:endParaRPr>
          </a:p>
        </p:txBody>
      </p:sp>
      <p:sp>
        <p:nvSpPr>
          <p:cNvPr id="73" name="Rectángulo 72"/>
          <p:cNvSpPr/>
          <p:nvPr/>
        </p:nvSpPr>
        <p:spPr>
          <a:xfrm>
            <a:off x="4131837" y="2045584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X 1 viaje por año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5" name="Rectángulo 74"/>
          <p:cNvSpPr/>
          <p:nvPr/>
        </p:nvSpPr>
        <p:spPr>
          <a:xfrm>
            <a:off x="2609757" y="2200598"/>
            <a:ext cx="2348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Ganancias</a:t>
            </a:r>
          </a:p>
          <a:p>
            <a:r>
              <a:rPr lang="es-PE" sz="600" dirty="0" smtClean="0">
                <a:solidFill>
                  <a:schemeClr val="bg1"/>
                </a:solidFill>
              </a:rPr>
              <a:t>$ 14,000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6" name="Rectángulo 75"/>
          <p:cNvSpPr/>
          <p:nvPr/>
        </p:nvSpPr>
        <p:spPr>
          <a:xfrm>
            <a:off x="4138926" y="1064648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Ahorro </a:t>
            </a:r>
            <a:r>
              <a:rPr lang="es-PE" sz="600" dirty="0" err="1" smtClean="0">
                <a:solidFill>
                  <a:schemeClr val="bg1"/>
                </a:solidFill>
              </a:rPr>
              <a:t>Prom</a:t>
            </a:r>
            <a:r>
              <a:rPr lang="es-PE" sz="600" dirty="0" smtClean="0">
                <a:solidFill>
                  <a:schemeClr val="bg1"/>
                </a:solidFill>
              </a:rPr>
              <a:t> $ 400 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4096857" y="1223445"/>
            <a:ext cx="2348653" cy="17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550" dirty="0" smtClean="0">
                <a:solidFill>
                  <a:schemeClr val="bg1"/>
                </a:solidFill>
              </a:rPr>
              <a:t>Ahorro Total $ 4,000 </a:t>
            </a:r>
            <a:endParaRPr lang="es-PE" sz="550" dirty="0">
              <a:solidFill>
                <a:schemeClr val="bg1"/>
              </a:solidFill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4138926" y="902667"/>
            <a:ext cx="23486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X 1 viaje por año</a:t>
            </a:r>
            <a:endParaRPr lang="es-PE" sz="600" dirty="0">
              <a:solidFill>
                <a:schemeClr val="bg1"/>
              </a:solidFill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2585003" y="1057681"/>
            <a:ext cx="2348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600" dirty="0" smtClean="0">
                <a:solidFill>
                  <a:schemeClr val="bg1"/>
                </a:solidFill>
              </a:rPr>
              <a:t>Ganancias</a:t>
            </a:r>
          </a:p>
          <a:p>
            <a:r>
              <a:rPr lang="es-PE" sz="600" dirty="0" smtClean="0">
                <a:solidFill>
                  <a:schemeClr val="bg1"/>
                </a:solidFill>
              </a:rPr>
              <a:t>$ 1,400</a:t>
            </a:r>
            <a:endParaRPr lang="es-PE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FD82482-544F-47C4-91C3-5B2F272C3FB9}"/>
              </a:ext>
            </a:extLst>
          </p:cNvPr>
          <p:cNvSpPr/>
          <p:nvPr/>
        </p:nvSpPr>
        <p:spPr>
          <a:xfrm>
            <a:off x="720402" y="1325982"/>
            <a:ext cx="3992669" cy="129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1000" b="1" i="1" u="sng" dirty="0" smtClean="0">
                <a:latin typeface="+mj-lt"/>
                <a:cs typeface="Times New Roman" panose="02020603050405020304" pitchFamily="18" charset="0"/>
              </a:rPr>
              <a:t>Acciones  y Participación Vitalicia:</a:t>
            </a:r>
          </a:p>
          <a:p>
            <a:pPr marL="379147" lvl="1" indent="-145826">
              <a:buFont typeface="Wingdings" panose="05000000000000000000" pitchFamily="2" charset="2"/>
              <a:buChar char="ü"/>
            </a:pPr>
            <a:r>
              <a:rPr lang="es-PE" sz="900" b="1" i="1" dirty="0" smtClean="0">
                <a:latin typeface="+mj-lt"/>
                <a:cs typeface="Times New Roman" panose="02020603050405020304" pitchFamily="18" charset="0"/>
              </a:rPr>
              <a:t>Dividendos</a:t>
            </a:r>
            <a:r>
              <a:rPr lang="es-PE" sz="900" b="1" i="1" dirty="0">
                <a:latin typeface="+mj-lt"/>
                <a:cs typeface="Times New Roman" panose="02020603050405020304" pitchFamily="18" charset="0"/>
              </a:rPr>
              <a:t>. </a:t>
            </a:r>
            <a:r>
              <a:rPr lang="es-PE" sz="770" i="1" dirty="0">
                <a:latin typeface="+mj-lt"/>
                <a:cs typeface="Times New Roman" panose="02020603050405020304" pitchFamily="18" charset="0"/>
              </a:rPr>
              <a:t>Las acciones forman parte del capital de la compañía, lo cual les da derecho al Reparto Anual de las utilidades del Resort</a:t>
            </a:r>
            <a:r>
              <a:rPr lang="es-PE" sz="770" i="1" dirty="0" smtClean="0">
                <a:latin typeface="+mj-lt"/>
                <a:cs typeface="Times New Roman" panose="02020603050405020304" pitchFamily="18" charset="0"/>
              </a:rPr>
              <a:t>*</a:t>
            </a:r>
            <a:endParaRPr lang="es-PE" sz="200" i="1" dirty="0" smtClean="0">
              <a:latin typeface="+mj-lt"/>
              <a:cs typeface="Times New Roman" panose="02020603050405020304" pitchFamily="18" charset="0"/>
            </a:endParaRPr>
          </a:p>
          <a:p>
            <a:pPr marL="379147" lvl="1" indent="-145826">
              <a:buFont typeface="Wingdings" panose="05000000000000000000" pitchFamily="2" charset="2"/>
              <a:buChar char="ü"/>
            </a:pPr>
            <a:endParaRPr lang="es-PE" sz="900" i="1" dirty="0">
              <a:latin typeface="+mj-lt"/>
              <a:cs typeface="Times New Roman" panose="02020603050405020304" pitchFamily="18" charset="0"/>
            </a:endParaRPr>
          </a:p>
          <a:p>
            <a:pPr marL="379147" lvl="1" indent="-145826">
              <a:buFont typeface="Wingdings" panose="05000000000000000000" pitchFamily="2" charset="2"/>
              <a:buChar char="ü"/>
            </a:pPr>
            <a:endParaRPr lang="es-PE" sz="820" i="1" dirty="0" smtClean="0">
              <a:latin typeface="+mj-lt"/>
              <a:cs typeface="Times New Roman" panose="02020603050405020304" pitchFamily="18" charset="0"/>
            </a:endParaRPr>
          </a:p>
          <a:p>
            <a:pPr marL="379147" lvl="1" indent="-145826">
              <a:buFont typeface="Wingdings" panose="05000000000000000000" pitchFamily="2" charset="2"/>
              <a:buChar char="ü"/>
            </a:pPr>
            <a:endParaRPr lang="es-PE" sz="820" i="1" dirty="0">
              <a:latin typeface="+mj-lt"/>
              <a:cs typeface="Times New Roman" panose="02020603050405020304" pitchFamily="18" charset="0"/>
            </a:endParaRPr>
          </a:p>
          <a:p>
            <a:pPr marL="379147" lvl="1" indent="-145826">
              <a:buFont typeface="Wingdings" panose="05000000000000000000" pitchFamily="2" charset="2"/>
              <a:buChar char="ü"/>
            </a:pPr>
            <a:r>
              <a:rPr lang="es-PE" sz="900" b="1" i="1" dirty="0" smtClean="0">
                <a:cs typeface="Times New Roman" panose="02020603050405020304" pitchFamily="18" charset="0"/>
              </a:rPr>
              <a:t>Valorización</a:t>
            </a:r>
            <a:r>
              <a:rPr lang="es-PE" sz="900" b="1" i="1" dirty="0">
                <a:cs typeface="Times New Roman" panose="02020603050405020304" pitchFamily="18" charset="0"/>
              </a:rPr>
              <a:t>. </a:t>
            </a:r>
            <a:r>
              <a:rPr lang="es-PE" sz="770" dirty="0">
                <a:cs typeface="Times New Roman" panose="02020603050405020304" pitchFamily="18" charset="0"/>
              </a:rPr>
              <a:t>En función a dividendos crecientes. Se estima una valorización del </a:t>
            </a:r>
            <a:r>
              <a:rPr lang="es-PE" sz="770" dirty="0" smtClean="0">
                <a:cs typeface="Times New Roman" panose="02020603050405020304" pitchFamily="18" charset="0"/>
              </a:rPr>
              <a:t>15</a:t>
            </a:r>
            <a:r>
              <a:rPr lang="es-PE" sz="770" dirty="0">
                <a:cs typeface="Times New Roman" panose="02020603050405020304" pitchFamily="18" charset="0"/>
              </a:rPr>
              <a:t>% </a:t>
            </a:r>
            <a:r>
              <a:rPr lang="es-PE" sz="770" dirty="0" smtClean="0">
                <a:cs typeface="Times New Roman" panose="02020603050405020304" pitchFamily="18" charset="0"/>
              </a:rPr>
              <a:t>anual.**</a:t>
            </a:r>
          </a:p>
          <a:p>
            <a:pPr marL="379147" lvl="1" indent="-145826">
              <a:buFont typeface="Wingdings" panose="05000000000000000000" pitchFamily="2" charset="2"/>
              <a:buChar char="ü"/>
            </a:pPr>
            <a:endParaRPr lang="es-PE" sz="820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7E74293-7378-458B-BFE7-1B2E6334332F}"/>
              </a:ext>
            </a:extLst>
          </p:cNvPr>
          <p:cNvSpPr/>
          <p:nvPr/>
        </p:nvSpPr>
        <p:spPr>
          <a:xfrm>
            <a:off x="2595383" y="1800026"/>
            <a:ext cx="316201" cy="343620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1633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C081A0-94EB-46B3-A43E-76A085ED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41" y="1730904"/>
            <a:ext cx="425874" cy="49645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122A851-41DE-49A5-81D9-30ED9BEE595C}"/>
              </a:ext>
            </a:extLst>
          </p:cNvPr>
          <p:cNvSpPr/>
          <p:nvPr/>
        </p:nvSpPr>
        <p:spPr>
          <a:xfrm>
            <a:off x="-19949" y="708795"/>
            <a:ext cx="1207675" cy="1918930"/>
          </a:xfrm>
          <a:custGeom>
            <a:avLst/>
            <a:gdLst/>
            <a:ahLst/>
            <a:cxnLst/>
            <a:rect l="l" t="t" r="r" b="b"/>
            <a:pathLst>
              <a:path w="2366644" h="3760470">
                <a:moveTo>
                  <a:pt x="389581" y="0"/>
                </a:moveTo>
                <a:lnTo>
                  <a:pt x="0" y="283047"/>
                </a:lnTo>
                <a:lnTo>
                  <a:pt x="0" y="3760025"/>
                </a:lnTo>
                <a:lnTo>
                  <a:pt x="1611287" y="3760025"/>
                </a:lnTo>
                <a:lnTo>
                  <a:pt x="2366352" y="1436204"/>
                </a:lnTo>
                <a:lnTo>
                  <a:pt x="389581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6550C4-F64B-485D-8FA7-015BCF0F4D62}"/>
              </a:ext>
            </a:extLst>
          </p:cNvPr>
          <p:cNvSpPr/>
          <p:nvPr/>
        </p:nvSpPr>
        <p:spPr>
          <a:xfrm>
            <a:off x="1187726" y="1807642"/>
            <a:ext cx="919680" cy="34342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endParaRPr lang="es-PE" sz="56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s-PE" sz="56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s-PE" sz="5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F38BA-4395-4C94-BC99-654725C0BAFB}"/>
              </a:ext>
            </a:extLst>
          </p:cNvPr>
          <p:cNvSpPr/>
          <p:nvPr/>
        </p:nvSpPr>
        <p:spPr>
          <a:xfrm>
            <a:off x="1101236" y="1847972"/>
            <a:ext cx="1078636" cy="31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15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TIR : </a:t>
            </a:r>
            <a:r>
              <a:rPr lang="es-PE" sz="715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17.7 </a:t>
            </a:r>
            <a:r>
              <a:rPr lang="es-PE" sz="715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% </a:t>
            </a:r>
            <a:r>
              <a:rPr lang="es-PE" sz="409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</a:t>
            </a:r>
            <a:r>
              <a:rPr lang="es-PE" sz="409" b="1" spc="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Prom</a:t>
            </a:r>
            <a:r>
              <a:rPr lang="es-PE" sz="409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 Anual) </a:t>
            </a:r>
          </a:p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$ </a:t>
            </a:r>
            <a:r>
              <a:rPr lang="es-PE" sz="746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354.7 </a:t>
            </a:r>
            <a:r>
              <a:rPr lang="es-PE" sz="409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(10 Años)</a:t>
            </a:r>
            <a:endParaRPr lang="es-PE" sz="409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990796A-8E30-42AA-9CBC-B3648EEB73D1}"/>
              </a:ext>
            </a:extLst>
          </p:cNvPr>
          <p:cNvSpPr/>
          <p:nvPr/>
        </p:nvSpPr>
        <p:spPr>
          <a:xfrm>
            <a:off x="69156" y="1620016"/>
            <a:ext cx="914456" cy="185935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1276" i="1" spc="-77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s-PE" sz="1276" i="1" spc="-77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A43738F9-8991-43E3-8963-7A398BC8B995}"/>
              </a:ext>
            </a:extLst>
          </p:cNvPr>
          <p:cNvSpPr/>
          <p:nvPr/>
        </p:nvSpPr>
        <p:spPr>
          <a:xfrm>
            <a:off x="9827" y="-9097"/>
            <a:ext cx="1304561" cy="1267946"/>
          </a:xfrm>
          <a:custGeom>
            <a:avLst/>
            <a:gdLst/>
            <a:ahLst/>
            <a:cxnLst/>
            <a:rect l="l" t="t" r="r" b="b"/>
            <a:pathLst>
              <a:path w="2556510" h="2484755">
                <a:moveTo>
                  <a:pt x="1564779" y="0"/>
                </a:moveTo>
                <a:lnTo>
                  <a:pt x="547339" y="0"/>
                </a:lnTo>
                <a:lnTo>
                  <a:pt x="0" y="397666"/>
                </a:lnTo>
                <a:lnTo>
                  <a:pt x="0" y="2088089"/>
                </a:lnTo>
                <a:lnTo>
                  <a:pt x="128752" y="2484348"/>
                </a:lnTo>
                <a:lnTo>
                  <a:pt x="1983371" y="2484348"/>
                </a:lnTo>
                <a:lnTo>
                  <a:pt x="2556471" y="720509"/>
                </a:lnTo>
                <a:lnTo>
                  <a:pt x="1564779" y="0"/>
                </a:lnTo>
                <a:close/>
              </a:path>
            </a:pathLst>
          </a:custGeom>
          <a:solidFill>
            <a:srgbClr val="0096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B9C3D49-921E-4012-ADE9-3F56FCE52465}"/>
              </a:ext>
            </a:extLst>
          </p:cNvPr>
          <p:cNvSpPr/>
          <p:nvPr/>
        </p:nvSpPr>
        <p:spPr>
          <a:xfrm>
            <a:off x="9828" y="1062450"/>
            <a:ext cx="671723" cy="1189529"/>
          </a:xfrm>
          <a:custGeom>
            <a:avLst/>
            <a:gdLst/>
            <a:ahLst/>
            <a:cxnLst/>
            <a:rect l="l" t="t" r="r" b="b"/>
            <a:pathLst>
              <a:path w="1316355" h="2331085">
                <a:moveTo>
                  <a:pt x="0" y="0"/>
                </a:moveTo>
                <a:lnTo>
                  <a:pt x="0" y="2330565"/>
                </a:lnTo>
                <a:lnTo>
                  <a:pt x="795117" y="2330565"/>
                </a:lnTo>
                <a:lnTo>
                  <a:pt x="1316024" y="870687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Rectángulo 14"/>
          <p:cNvSpPr/>
          <p:nvPr/>
        </p:nvSpPr>
        <p:spPr>
          <a:xfrm>
            <a:off x="476436" y="324962"/>
            <a:ext cx="4160597" cy="64197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PE" sz="1786" i="1" spc="-77" dirty="0">
                <a:solidFill>
                  <a:schemeClr val="bg1"/>
                </a:solidFill>
                <a:latin typeface="Times New Roman"/>
                <a:cs typeface="Times New Roman"/>
              </a:rPr>
              <a:t>Un Programa de Inversión en Acciones y Participación Inmobiliaria </a:t>
            </a:r>
          </a:p>
        </p:txBody>
      </p:sp>
      <p:sp>
        <p:nvSpPr>
          <p:cNvPr id="17" name="1 CuadroTexto">
            <a:extLst>
              <a:ext uri="{FF2B5EF4-FFF2-40B4-BE49-F238E27FC236}">
                <a16:creationId xmlns:a16="http://schemas.microsoft.com/office/drawing/2014/main" id="{C9D3AC0D-3316-4DF0-950B-83DB48B19F81}"/>
              </a:ext>
            </a:extLst>
          </p:cNvPr>
          <p:cNvSpPr txBox="1"/>
          <p:nvPr/>
        </p:nvSpPr>
        <p:spPr>
          <a:xfrm>
            <a:off x="9825" y="3833179"/>
            <a:ext cx="5359784" cy="17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80" dirty="0" smtClean="0">
                <a:latin typeface="+mj-lt"/>
              </a:rPr>
              <a:t>* La </a:t>
            </a:r>
            <a:r>
              <a:rPr lang="es-PE" sz="480" dirty="0">
                <a:latin typeface="+mj-lt"/>
              </a:rPr>
              <a:t>repartición de Utilidades, se dará </a:t>
            </a:r>
            <a:r>
              <a:rPr lang="es-PE" sz="480" dirty="0" smtClean="0">
                <a:latin typeface="+mj-lt"/>
              </a:rPr>
              <a:t>una vez Inaugurado el </a:t>
            </a:r>
            <a:r>
              <a:rPr lang="es-PE" sz="480" dirty="0">
                <a:latin typeface="+mj-lt"/>
              </a:rPr>
              <a:t>Resort al 100%. </a:t>
            </a:r>
            <a:r>
              <a:rPr lang="es-PE" sz="480" dirty="0" smtClean="0">
                <a:latin typeface="+mj-lt"/>
              </a:rPr>
              <a:t>Los números mostrados </a:t>
            </a:r>
            <a:r>
              <a:rPr lang="es-PE" sz="480" dirty="0">
                <a:latin typeface="+mj-lt"/>
              </a:rPr>
              <a:t>son supuestos estimados, no reales</a:t>
            </a:r>
            <a:r>
              <a:rPr lang="es-PE" sz="480" dirty="0" smtClean="0">
                <a:latin typeface="+mj-lt"/>
              </a:rPr>
              <a:t>. </a:t>
            </a:r>
            <a:r>
              <a:rPr lang="es-PE" sz="480" dirty="0" smtClean="0"/>
              <a:t>**Durante </a:t>
            </a:r>
            <a:r>
              <a:rPr lang="es-PE" sz="480" dirty="0"/>
              <a:t>los primeros 5 años</a:t>
            </a:r>
            <a:r>
              <a:rPr lang="es-PE" sz="480" dirty="0" smtClean="0"/>
              <a:t>. ***Plan Fundador Vitalicio</a:t>
            </a:r>
            <a:r>
              <a:rPr lang="es-PE" sz="500" dirty="0" smtClean="0"/>
              <a:t>. </a:t>
            </a:r>
            <a:endParaRPr lang="es-PE" sz="500" dirty="0">
              <a:latin typeface="+mj-lt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53A23E5-A72A-4FCF-9054-D7F0D3749847}"/>
              </a:ext>
            </a:extLst>
          </p:cNvPr>
          <p:cNvSpPr/>
          <p:nvPr/>
        </p:nvSpPr>
        <p:spPr>
          <a:xfrm>
            <a:off x="9826" y="2375117"/>
            <a:ext cx="1254012" cy="1582258"/>
          </a:xfrm>
          <a:custGeom>
            <a:avLst/>
            <a:gdLst/>
            <a:ahLst/>
            <a:cxnLst/>
            <a:rect l="l" t="t" r="r" b="b"/>
            <a:pathLst>
              <a:path w="2457450" h="3100704">
                <a:moveTo>
                  <a:pt x="661532" y="0"/>
                </a:moveTo>
                <a:lnTo>
                  <a:pt x="0" y="480631"/>
                </a:lnTo>
                <a:lnTo>
                  <a:pt x="0" y="3100133"/>
                </a:lnTo>
                <a:lnTo>
                  <a:pt x="1873636" y="3100133"/>
                </a:lnTo>
                <a:lnTo>
                  <a:pt x="2457068" y="1304531"/>
                </a:lnTo>
                <a:lnTo>
                  <a:pt x="661532" y="0"/>
                </a:lnTo>
                <a:close/>
              </a:path>
            </a:pathLst>
          </a:custGeom>
          <a:solidFill>
            <a:srgbClr val="005493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A6CA43F3-0487-4E6C-9071-45E9470C1BBE}"/>
              </a:ext>
            </a:extLst>
          </p:cNvPr>
          <p:cNvSpPr/>
          <p:nvPr/>
        </p:nvSpPr>
        <p:spPr>
          <a:xfrm>
            <a:off x="9831" y="2156138"/>
            <a:ext cx="851885" cy="914424"/>
          </a:xfrm>
          <a:custGeom>
            <a:avLst/>
            <a:gdLst/>
            <a:ahLst/>
            <a:cxnLst/>
            <a:rect l="l" t="t" r="r" b="b"/>
            <a:pathLst>
              <a:path w="1669414" h="1791970">
                <a:moveTo>
                  <a:pt x="727257" y="0"/>
                </a:moveTo>
                <a:lnTo>
                  <a:pt x="0" y="528384"/>
                </a:lnTo>
                <a:lnTo>
                  <a:pt x="0" y="1345308"/>
                </a:lnTo>
                <a:lnTo>
                  <a:pt x="145070" y="1791792"/>
                </a:lnTo>
                <a:lnTo>
                  <a:pt x="1309446" y="1791792"/>
                </a:lnTo>
                <a:lnTo>
                  <a:pt x="1669262" y="684403"/>
                </a:lnTo>
                <a:lnTo>
                  <a:pt x="727257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5281DE7-529A-4420-A8C4-5CDD04ED6CFB}"/>
              </a:ext>
            </a:extLst>
          </p:cNvPr>
          <p:cNvSpPr/>
          <p:nvPr/>
        </p:nvSpPr>
        <p:spPr>
          <a:xfrm>
            <a:off x="9833" y="2606572"/>
            <a:ext cx="163637" cy="622469"/>
          </a:xfrm>
          <a:custGeom>
            <a:avLst/>
            <a:gdLst/>
            <a:ahLst/>
            <a:cxnLst/>
            <a:rect l="l" t="t" r="r" b="b"/>
            <a:pathLst>
              <a:path w="320675" h="1219835">
                <a:moveTo>
                  <a:pt x="0" y="0"/>
                </a:moveTo>
                <a:lnTo>
                  <a:pt x="0" y="1219669"/>
                </a:lnTo>
                <a:lnTo>
                  <a:pt x="320608" y="232939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ADAEBF60-B418-45FB-B6FE-C63D978C48FA}"/>
              </a:ext>
            </a:extLst>
          </p:cNvPr>
          <p:cNvSpPr/>
          <p:nvPr/>
        </p:nvSpPr>
        <p:spPr>
          <a:xfrm>
            <a:off x="9829" y="2120783"/>
            <a:ext cx="157805" cy="630895"/>
          </a:xfrm>
          <a:custGeom>
            <a:avLst/>
            <a:gdLst/>
            <a:ahLst/>
            <a:cxnLst/>
            <a:rect l="l" t="t" r="r" b="b"/>
            <a:pathLst>
              <a:path w="309245" h="1236345">
                <a:moveTo>
                  <a:pt x="0" y="0"/>
                </a:moveTo>
                <a:lnTo>
                  <a:pt x="0" y="1236253"/>
                </a:lnTo>
                <a:lnTo>
                  <a:pt x="309060" y="618132"/>
                </a:lnTo>
                <a:lnTo>
                  <a:pt x="0" y="0"/>
                </a:lnTo>
                <a:close/>
              </a:path>
            </a:pathLst>
          </a:custGeom>
          <a:solidFill>
            <a:srgbClr val="011893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93E07A44-351A-4749-8EC6-5BA5CDCF54D0}"/>
              </a:ext>
            </a:extLst>
          </p:cNvPr>
          <p:cNvSpPr/>
          <p:nvPr/>
        </p:nvSpPr>
        <p:spPr>
          <a:xfrm>
            <a:off x="9826" y="3167007"/>
            <a:ext cx="798096" cy="790319"/>
          </a:xfrm>
          <a:custGeom>
            <a:avLst/>
            <a:gdLst/>
            <a:ahLst/>
            <a:cxnLst/>
            <a:rect l="l" t="t" r="r" b="b"/>
            <a:pathLst>
              <a:path w="1564005" h="1548765">
                <a:moveTo>
                  <a:pt x="547225" y="0"/>
                </a:moveTo>
                <a:lnTo>
                  <a:pt x="0" y="397580"/>
                </a:lnTo>
                <a:lnTo>
                  <a:pt x="0" y="1548295"/>
                </a:lnTo>
                <a:lnTo>
                  <a:pt x="1300596" y="1548295"/>
                </a:lnTo>
                <a:lnTo>
                  <a:pt x="1563712" y="738515"/>
                </a:lnTo>
                <a:lnTo>
                  <a:pt x="547225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71B8D041-3FDE-4528-A895-170A67AC1B5F}"/>
              </a:ext>
            </a:extLst>
          </p:cNvPr>
          <p:cNvSpPr/>
          <p:nvPr/>
        </p:nvSpPr>
        <p:spPr>
          <a:xfrm>
            <a:off x="9831" y="2972864"/>
            <a:ext cx="308157" cy="833740"/>
          </a:xfrm>
          <a:custGeom>
            <a:avLst/>
            <a:gdLst/>
            <a:ahLst/>
            <a:cxnLst/>
            <a:rect l="l" t="t" r="r" b="b"/>
            <a:pathLst>
              <a:path w="603885" h="1633854">
                <a:moveTo>
                  <a:pt x="0" y="0"/>
                </a:moveTo>
                <a:lnTo>
                  <a:pt x="0" y="1633512"/>
                </a:lnTo>
                <a:lnTo>
                  <a:pt x="215375" y="1633512"/>
                </a:lnTo>
                <a:lnTo>
                  <a:pt x="603637" y="438568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3A6619A8-E05C-4EB4-B32B-4896AE4A4E26}"/>
              </a:ext>
            </a:extLst>
          </p:cNvPr>
          <p:cNvSpPr/>
          <p:nvPr/>
        </p:nvSpPr>
        <p:spPr>
          <a:xfrm>
            <a:off x="9830" y="342809"/>
            <a:ext cx="720976" cy="906647"/>
          </a:xfrm>
          <a:custGeom>
            <a:avLst/>
            <a:gdLst/>
            <a:ahLst/>
            <a:cxnLst/>
            <a:rect l="l" t="t" r="r" b="b"/>
            <a:pathLst>
              <a:path w="1412875" h="1776730">
                <a:moveTo>
                  <a:pt x="478698" y="0"/>
                </a:moveTo>
                <a:lnTo>
                  <a:pt x="0" y="347797"/>
                </a:lnTo>
                <a:lnTo>
                  <a:pt x="0" y="1776145"/>
                </a:lnTo>
                <a:lnTo>
                  <a:pt x="1055805" y="1776145"/>
                </a:lnTo>
                <a:lnTo>
                  <a:pt x="1412481" y="678434"/>
                </a:lnTo>
                <a:lnTo>
                  <a:pt x="478698" y="0"/>
                </a:lnTo>
                <a:close/>
              </a:path>
            </a:pathLst>
          </a:custGeom>
          <a:solidFill>
            <a:srgbClr val="73FDFF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90C33126-C94B-4895-A570-A26C371C158D}"/>
              </a:ext>
            </a:extLst>
          </p:cNvPr>
          <p:cNvSpPr/>
          <p:nvPr/>
        </p:nvSpPr>
        <p:spPr>
          <a:xfrm>
            <a:off x="9826" y="-9094"/>
            <a:ext cx="1010662" cy="1265353"/>
          </a:xfrm>
          <a:custGeom>
            <a:avLst/>
            <a:gdLst/>
            <a:ahLst/>
            <a:cxnLst/>
            <a:rect l="l" t="t" r="r" b="b"/>
            <a:pathLst>
              <a:path w="1980564" h="2479675">
                <a:moveTo>
                  <a:pt x="1038249" y="0"/>
                </a:moveTo>
                <a:lnTo>
                  <a:pt x="0" y="0"/>
                </a:lnTo>
                <a:lnTo>
                  <a:pt x="0" y="2479116"/>
                </a:lnTo>
                <a:lnTo>
                  <a:pt x="1397482" y="2479116"/>
                </a:lnTo>
                <a:lnTo>
                  <a:pt x="1980552" y="684618"/>
                </a:lnTo>
                <a:lnTo>
                  <a:pt x="1038249" y="0"/>
                </a:lnTo>
                <a:close/>
              </a:path>
            </a:pathLst>
          </a:custGeom>
          <a:solidFill>
            <a:srgbClr val="0433FF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A2C693FB-1325-4311-83ED-9F478C788482}"/>
              </a:ext>
            </a:extLst>
          </p:cNvPr>
          <p:cNvSpPr/>
          <p:nvPr/>
        </p:nvSpPr>
        <p:spPr>
          <a:xfrm>
            <a:off x="9825" y="-9096"/>
            <a:ext cx="361622" cy="888826"/>
          </a:xfrm>
          <a:custGeom>
            <a:avLst/>
            <a:gdLst/>
            <a:ahLst/>
            <a:cxnLst/>
            <a:rect l="l" t="t" r="r" b="b"/>
            <a:pathLst>
              <a:path w="708660" h="1741805">
                <a:moveTo>
                  <a:pt x="133214" y="0"/>
                </a:moveTo>
                <a:lnTo>
                  <a:pt x="0" y="0"/>
                </a:lnTo>
                <a:lnTo>
                  <a:pt x="0" y="1741474"/>
                </a:lnTo>
                <a:lnTo>
                  <a:pt x="278436" y="1741474"/>
                </a:lnTo>
                <a:lnTo>
                  <a:pt x="708473" y="417944"/>
                </a:lnTo>
                <a:lnTo>
                  <a:pt x="133214" y="0"/>
                </a:lnTo>
                <a:close/>
              </a:path>
            </a:pathLst>
          </a:custGeom>
          <a:solidFill>
            <a:srgbClr val="011893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CFEFFEB7-6CEB-4DC1-B61F-5C48BD5D5503}"/>
              </a:ext>
            </a:extLst>
          </p:cNvPr>
          <p:cNvSpPr/>
          <p:nvPr/>
        </p:nvSpPr>
        <p:spPr>
          <a:xfrm>
            <a:off x="9832" y="171976"/>
            <a:ext cx="167525" cy="538220"/>
          </a:xfrm>
          <a:custGeom>
            <a:avLst/>
            <a:gdLst/>
            <a:ahLst/>
            <a:cxnLst/>
            <a:rect l="l" t="t" r="r" b="b"/>
            <a:pathLst>
              <a:path w="328295" h="1054735">
                <a:moveTo>
                  <a:pt x="0" y="0"/>
                </a:moveTo>
                <a:lnTo>
                  <a:pt x="0" y="1054714"/>
                </a:lnTo>
                <a:lnTo>
                  <a:pt x="63104" y="1054714"/>
                </a:lnTo>
                <a:lnTo>
                  <a:pt x="328300" y="238523"/>
                </a:lnTo>
                <a:lnTo>
                  <a:pt x="0" y="0"/>
                </a:lnTo>
                <a:close/>
              </a:path>
            </a:pathLst>
          </a:custGeom>
          <a:solidFill>
            <a:srgbClr val="0433FF">
              <a:alpha val="479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CB3A802-458C-41B0-8674-F34854C6FC29}"/>
              </a:ext>
            </a:extLst>
          </p:cNvPr>
          <p:cNvSpPr/>
          <p:nvPr/>
        </p:nvSpPr>
        <p:spPr>
          <a:xfrm>
            <a:off x="9833" y="2819803"/>
            <a:ext cx="1022975" cy="1137359"/>
          </a:xfrm>
          <a:custGeom>
            <a:avLst/>
            <a:gdLst/>
            <a:ahLst/>
            <a:cxnLst/>
            <a:rect l="l" t="t" r="r" b="b"/>
            <a:pathLst>
              <a:path w="2004695" h="2228850">
                <a:moveTo>
                  <a:pt x="667170" y="0"/>
                </a:moveTo>
                <a:lnTo>
                  <a:pt x="0" y="484725"/>
                </a:lnTo>
                <a:lnTo>
                  <a:pt x="0" y="2228697"/>
                </a:lnTo>
                <a:lnTo>
                  <a:pt x="1596278" y="2228697"/>
                </a:lnTo>
                <a:lnTo>
                  <a:pt x="2004682" y="971755"/>
                </a:lnTo>
                <a:lnTo>
                  <a:pt x="667170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FBE1FDF1-14AA-4A91-947D-B087F4550D31}"/>
              </a:ext>
            </a:extLst>
          </p:cNvPr>
          <p:cNvSpPr/>
          <p:nvPr/>
        </p:nvSpPr>
        <p:spPr>
          <a:xfrm>
            <a:off x="30305" y="1926488"/>
            <a:ext cx="1024919" cy="1231653"/>
          </a:xfrm>
          <a:custGeom>
            <a:avLst/>
            <a:gdLst/>
            <a:ahLst/>
            <a:cxnLst/>
            <a:rect l="l" t="t" r="r" b="b"/>
            <a:pathLst>
              <a:path w="2008505" h="2413635">
                <a:moveTo>
                  <a:pt x="739380" y="0"/>
                </a:moveTo>
                <a:lnTo>
                  <a:pt x="0" y="537193"/>
                </a:lnTo>
                <a:lnTo>
                  <a:pt x="0" y="2413469"/>
                </a:lnTo>
                <a:lnTo>
                  <a:pt x="1523568" y="2413469"/>
                </a:lnTo>
                <a:lnTo>
                  <a:pt x="2008212" y="921867"/>
                </a:lnTo>
                <a:lnTo>
                  <a:pt x="739380" y="0"/>
                </a:lnTo>
                <a:close/>
              </a:path>
            </a:pathLst>
          </a:custGeom>
          <a:solidFill>
            <a:srgbClr val="0096FF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2144788" y="1803994"/>
            <a:ext cx="434601" cy="162993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pic>
        <p:nvPicPr>
          <p:cNvPr id="37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1DC9BFDD-C473-4F82-AC90-A56AA647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10" y="-35697"/>
            <a:ext cx="563070" cy="38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68D52396-CE9D-46B6-AD91-6B59504EC5D2}"/>
              </a:ext>
            </a:extLst>
          </p:cNvPr>
          <p:cNvSpPr/>
          <p:nvPr/>
        </p:nvSpPr>
        <p:spPr>
          <a:xfrm>
            <a:off x="416598" y="3560860"/>
            <a:ext cx="4344602" cy="29035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040" tIns="24020" rIns="48040" bIns="240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946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F96026F-5F44-46DB-8E39-067B623864B2}"/>
              </a:ext>
            </a:extLst>
          </p:cNvPr>
          <p:cNvSpPr/>
          <p:nvPr/>
        </p:nvSpPr>
        <p:spPr>
          <a:xfrm>
            <a:off x="92772" y="3493211"/>
            <a:ext cx="4700124" cy="40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Plan de Recomendación. </a:t>
            </a:r>
            <a:r>
              <a:rPr lang="es-PE" sz="1021" i="1" dirty="0">
                <a:latin typeface="+mj-lt"/>
                <a:cs typeface="Times New Roman" panose="02020603050405020304" pitchFamily="18" charset="0"/>
              </a:rPr>
              <a:t>Beneficios por recomendarnos. La posibilidad de obtener el </a:t>
            </a:r>
            <a:r>
              <a:rPr lang="es-PE" sz="1021" b="1" i="1" dirty="0">
                <a:latin typeface="+mj-lt"/>
                <a:cs typeface="Times New Roman" panose="02020603050405020304" pitchFamily="18" charset="0"/>
              </a:rPr>
              <a:t>PROGRAMA GRATUITO </a:t>
            </a:r>
            <a:r>
              <a:rPr lang="es-PE" sz="1021" i="1" dirty="0">
                <a:latin typeface="+mj-lt"/>
                <a:cs typeface="Times New Roman" panose="02020603050405020304" pitchFamily="18" charset="0"/>
              </a:rPr>
              <a:t>e inclusive generar </a:t>
            </a:r>
            <a:r>
              <a:rPr lang="es-PE" sz="1021" b="1" i="1" dirty="0" smtClean="0">
                <a:latin typeface="+mj-lt"/>
                <a:cs typeface="Times New Roman" panose="02020603050405020304" pitchFamily="18" charset="0"/>
              </a:rPr>
              <a:t>MAS INGRESOS</a:t>
            </a:r>
            <a:endParaRPr lang="es-PE" sz="1021" b="1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3022EA6-B669-4C74-8919-7B993DA44C84}"/>
              </a:ext>
            </a:extLst>
          </p:cNvPr>
          <p:cNvSpPr/>
          <p:nvPr/>
        </p:nvSpPr>
        <p:spPr>
          <a:xfrm>
            <a:off x="1778157" y="3964888"/>
            <a:ext cx="425358" cy="2376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PE" sz="944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2100189" y="1806051"/>
            <a:ext cx="535724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50" b="1" dirty="0" smtClean="0">
                <a:latin typeface="+mj-lt"/>
              </a:rPr>
              <a:t>Agosto 2023</a:t>
            </a:r>
            <a:endParaRPr lang="es-PE" sz="550" b="1" dirty="0">
              <a:latin typeface="+mj-lt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2145101" y="1983871"/>
            <a:ext cx="434601" cy="162993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sp>
        <p:nvSpPr>
          <p:cNvPr id="52" name="Rectángulo 51"/>
          <p:cNvSpPr/>
          <p:nvPr/>
        </p:nvSpPr>
        <p:spPr>
          <a:xfrm>
            <a:off x="2170742" y="1975145"/>
            <a:ext cx="40908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00" b="1" dirty="0" smtClean="0"/>
              <a:t>13.5%</a:t>
            </a:r>
            <a:endParaRPr lang="es-PE" sz="700" b="1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7E74293-7378-458B-BFE7-1B2E6334332F}"/>
              </a:ext>
            </a:extLst>
          </p:cNvPr>
          <p:cNvSpPr/>
          <p:nvPr/>
        </p:nvSpPr>
        <p:spPr>
          <a:xfrm>
            <a:off x="3390933" y="1801991"/>
            <a:ext cx="316201" cy="3436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1633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2940338" y="1805959"/>
            <a:ext cx="434601" cy="16299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sp>
        <p:nvSpPr>
          <p:cNvPr id="55" name="Rectángulo 54"/>
          <p:cNvSpPr/>
          <p:nvPr/>
        </p:nvSpPr>
        <p:spPr>
          <a:xfrm>
            <a:off x="2903982" y="1803103"/>
            <a:ext cx="535724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50" b="1" dirty="0" smtClean="0">
                <a:latin typeface="+mj-lt"/>
              </a:rPr>
              <a:t>Agosto 2025</a:t>
            </a:r>
            <a:endParaRPr lang="es-PE" sz="550" b="1" dirty="0">
              <a:latin typeface="+mj-lt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2940651" y="1985836"/>
            <a:ext cx="434601" cy="16299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sp>
        <p:nvSpPr>
          <p:cNvPr id="57" name="Rectángulo 56"/>
          <p:cNvSpPr/>
          <p:nvPr/>
        </p:nvSpPr>
        <p:spPr>
          <a:xfrm>
            <a:off x="2966292" y="1977110"/>
            <a:ext cx="40908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00" b="1" dirty="0" smtClean="0"/>
              <a:t>15.9%</a:t>
            </a:r>
            <a:endParaRPr lang="es-PE" sz="700" b="1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1E7CC6A0-FD92-4B74-A7E7-A39093E1E3DD}"/>
              </a:ext>
            </a:extLst>
          </p:cNvPr>
          <p:cNvSpPr/>
          <p:nvPr/>
        </p:nvSpPr>
        <p:spPr>
          <a:xfrm>
            <a:off x="3294276" y="1888934"/>
            <a:ext cx="4965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31.75</a:t>
            </a:r>
            <a:endParaRPr lang="es-PE" sz="700" b="1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7E74293-7378-458B-BFE7-1B2E6334332F}"/>
              </a:ext>
            </a:extLst>
          </p:cNvPr>
          <p:cNvSpPr/>
          <p:nvPr/>
        </p:nvSpPr>
        <p:spPr>
          <a:xfrm>
            <a:off x="4183694" y="1800486"/>
            <a:ext cx="316201" cy="34362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1633" i="1" spc="-77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3733099" y="1804454"/>
            <a:ext cx="434601" cy="16299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sp>
        <p:nvSpPr>
          <p:cNvPr id="61" name="Rectángulo 60"/>
          <p:cNvSpPr/>
          <p:nvPr/>
        </p:nvSpPr>
        <p:spPr>
          <a:xfrm>
            <a:off x="3688500" y="1806511"/>
            <a:ext cx="535724" cy="17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550" b="1" dirty="0" smtClean="0">
                <a:latin typeface="+mj-lt"/>
              </a:rPr>
              <a:t>Agosto 2032</a:t>
            </a:r>
            <a:endParaRPr lang="es-PE" sz="550" b="1" dirty="0">
              <a:latin typeface="+mj-lt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AF7A26A5-30DD-4243-871E-815920B1E33D}"/>
              </a:ext>
            </a:extLst>
          </p:cNvPr>
          <p:cNvSpPr/>
          <p:nvPr/>
        </p:nvSpPr>
        <p:spPr>
          <a:xfrm>
            <a:off x="3733412" y="1984331"/>
            <a:ext cx="434601" cy="16299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459" b="1" dirty="0"/>
          </a:p>
        </p:txBody>
      </p:sp>
      <p:sp>
        <p:nvSpPr>
          <p:cNvPr id="63" name="Rectángulo 62"/>
          <p:cNvSpPr/>
          <p:nvPr/>
        </p:nvSpPr>
        <p:spPr>
          <a:xfrm>
            <a:off x="3759053" y="1975605"/>
            <a:ext cx="40908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00" b="1" dirty="0" smtClean="0"/>
              <a:t>20.5%</a:t>
            </a:r>
            <a:endParaRPr lang="es-PE" sz="700" b="1" dirty="0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E7CC6A0-FD92-4B74-A7E7-A39093E1E3DD}"/>
              </a:ext>
            </a:extLst>
          </p:cNvPr>
          <p:cNvSpPr/>
          <p:nvPr/>
        </p:nvSpPr>
        <p:spPr>
          <a:xfrm>
            <a:off x="4087037" y="1887429"/>
            <a:ext cx="4965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40.99</a:t>
            </a:r>
            <a:endParaRPr lang="es-PE" sz="700" b="1" dirty="0"/>
          </a:p>
        </p:txBody>
      </p:sp>
      <p:sp>
        <p:nvSpPr>
          <p:cNvPr id="65" name="Rectángulo 64"/>
          <p:cNvSpPr/>
          <p:nvPr/>
        </p:nvSpPr>
        <p:spPr>
          <a:xfrm>
            <a:off x="711620" y="2668567"/>
            <a:ext cx="4234695" cy="64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1000" b="1" i="1" u="sng" dirty="0" smtClean="0">
                <a:latin typeface="+mj-lt"/>
                <a:cs typeface="Times New Roman" panose="02020603050405020304" pitchFamily="18" charset="0"/>
              </a:rPr>
              <a:t>Certificado USO Vitalicio:</a:t>
            </a:r>
          </a:p>
          <a:p>
            <a:pPr marL="379147" lvl="1" indent="-145826">
              <a:buFont typeface="Wingdings" panose="05000000000000000000" pitchFamily="2" charset="2"/>
              <a:buChar char="ü"/>
            </a:pPr>
            <a:r>
              <a:rPr lang="es-PE" sz="900" b="1" i="1" dirty="0" smtClean="0">
                <a:latin typeface="+mj-lt"/>
                <a:cs typeface="Times New Roman" panose="02020603050405020304" pitchFamily="18" charset="0"/>
              </a:rPr>
              <a:t>Valorización. </a:t>
            </a:r>
            <a:r>
              <a:rPr lang="es-PE" sz="770" i="1" dirty="0">
                <a:latin typeface="+mj-lt"/>
                <a:cs typeface="Times New Roman" panose="02020603050405020304" pitchFamily="18" charset="0"/>
              </a:rPr>
              <a:t>Incluye Alojamiento Gratuito por 15 </a:t>
            </a:r>
            <a:r>
              <a:rPr lang="es-PE" sz="770" i="1" dirty="0" smtClean="0">
                <a:latin typeface="+mj-lt"/>
                <a:cs typeface="Times New Roman" panose="02020603050405020304" pitchFamily="18" charset="0"/>
              </a:rPr>
              <a:t>años *** (7D/6N) por año. Adicional a ello se toman factores como cercanía a Lima, excelente clima todo el año, infraestructura, precio de mercado de otros clubes. Lo que brindaría una valorización del 15% anual.**</a:t>
            </a:r>
            <a:endParaRPr lang="es-PE" sz="770" b="1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-93142" y="2320104"/>
            <a:ext cx="118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1200" i="1" spc="-77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BENEFICIOS</a:t>
            </a:r>
          </a:p>
          <a:p>
            <a:pPr algn="ctr"/>
            <a:r>
              <a:rPr lang="es-PE" sz="1200" i="1" spc="-77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/>
                <a:cs typeface="Times New Roman"/>
              </a:rPr>
              <a:t> FINANCIEROS</a:t>
            </a:r>
            <a:endParaRPr lang="es-PE" sz="1200" i="1" spc="-77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1E7CC6A0-FD92-4B74-A7E7-A39093E1E3DD}"/>
              </a:ext>
            </a:extLst>
          </p:cNvPr>
          <p:cNvSpPr/>
          <p:nvPr/>
        </p:nvSpPr>
        <p:spPr>
          <a:xfrm>
            <a:off x="2522536" y="1880047"/>
            <a:ext cx="45138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26.94</a:t>
            </a:r>
            <a:endParaRPr lang="es-PE" sz="700" b="1" dirty="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22569B8F-2836-4FFB-B2CD-588DE6586A3F}"/>
              </a:ext>
            </a:extLst>
          </p:cNvPr>
          <p:cNvSpPr/>
          <p:nvPr/>
        </p:nvSpPr>
        <p:spPr>
          <a:xfrm>
            <a:off x="167634" y="942966"/>
            <a:ext cx="4469400" cy="46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817" i="1" dirty="0" smtClean="0">
                <a:latin typeface="+mj-lt"/>
                <a:cs typeface="Times New Roman" panose="02020603050405020304" pitchFamily="18" charset="0"/>
              </a:rPr>
              <a:t>Se Accionista y en parte dueño de uno de los Desarrollos Hoteleros mas importante del Perú. Ribera del Rio Club Resort – Cieneguilla </a:t>
            </a:r>
          </a:p>
          <a:p>
            <a:pPr lvl="1"/>
            <a:endParaRPr lang="es-PE" sz="817" i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522338" y="1203859"/>
            <a:ext cx="26910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700" b="1" u="sng" dirty="0">
                <a:solidFill>
                  <a:srgbClr val="0067B4"/>
                </a:solidFill>
                <a:latin typeface="Open Sans"/>
              </a:rPr>
              <a:t>http://cieneguillariberadelrio.com/riberadelrio/pagina.html</a:t>
            </a:r>
            <a:endParaRPr lang="es-PE" sz="700" b="1" u="sng" dirty="0">
              <a:solidFill>
                <a:srgbClr val="0067B4"/>
              </a:solidFill>
            </a:endParaRPr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id="{A3B3C43F-FC6B-4F55-8776-6D7D4DC8E1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65" y="1121255"/>
            <a:ext cx="477337" cy="270008"/>
          </a:xfrm>
          <a:prstGeom prst="rect">
            <a:avLst/>
          </a:prstGeom>
        </p:spPr>
      </p:pic>
      <p:pic>
        <p:nvPicPr>
          <p:cNvPr id="75" name="Picture 2" descr="Resultado de imagen para valorizacion">
            <a:extLst>
              <a:ext uri="{FF2B5EF4-FFF2-40B4-BE49-F238E27FC236}">
                <a16:creationId xmlns:a16="http://schemas.microsoft.com/office/drawing/2014/main" id="{18C977F3-B85C-46F4-9D3F-FAE96FF7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6"/>
          <a:stretch/>
        </p:blipFill>
        <p:spPr bwMode="auto">
          <a:xfrm>
            <a:off x="4295054" y="2313289"/>
            <a:ext cx="734018" cy="4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ángulo 75">
            <a:extLst>
              <a:ext uri="{FF2B5EF4-FFF2-40B4-BE49-F238E27FC236}">
                <a16:creationId xmlns:a16="http://schemas.microsoft.com/office/drawing/2014/main" id="{54E60AD8-FCC8-4DE3-AC6D-8700334CA691}"/>
              </a:ext>
            </a:extLst>
          </p:cNvPr>
          <p:cNvSpPr/>
          <p:nvPr/>
        </p:nvSpPr>
        <p:spPr>
          <a:xfrm>
            <a:off x="1726304" y="2443239"/>
            <a:ext cx="373885" cy="2431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PE" sz="980" b="1" dirty="0">
              <a:solidFill>
                <a:sysClr val="windowText" lastClr="000000"/>
              </a:solidFill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17D76A6-C40D-4E62-9EED-81EE0C390625}"/>
              </a:ext>
            </a:extLst>
          </p:cNvPr>
          <p:cNvSpPr/>
          <p:nvPr/>
        </p:nvSpPr>
        <p:spPr>
          <a:xfrm>
            <a:off x="3388928" y="2432243"/>
            <a:ext cx="324683" cy="2376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944" b="1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DCD6F14-FD86-4DB2-82B6-77685539A237}"/>
              </a:ext>
            </a:extLst>
          </p:cNvPr>
          <p:cNvSpPr/>
          <p:nvPr/>
        </p:nvSpPr>
        <p:spPr>
          <a:xfrm>
            <a:off x="2589960" y="2438933"/>
            <a:ext cx="314022" cy="237629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944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B6DAB6FC-D3BD-4DDB-912A-EC74B480250D}"/>
              </a:ext>
            </a:extLst>
          </p:cNvPr>
          <p:cNvSpPr/>
          <p:nvPr/>
        </p:nvSpPr>
        <p:spPr>
          <a:xfrm>
            <a:off x="1190348" y="2444642"/>
            <a:ext cx="521708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sz="500" b="1" dirty="0">
                <a:solidFill>
                  <a:sysClr val="windowText" lastClr="000000"/>
                </a:solidFill>
                <a:latin typeface="+mj-lt"/>
              </a:rPr>
              <a:t>Valor Acción</a:t>
            </a:r>
          </a:p>
          <a:p>
            <a:pPr algn="ctr"/>
            <a:r>
              <a:rPr lang="es-PE" sz="500" b="1" dirty="0">
                <a:solidFill>
                  <a:sysClr val="windowText" lastClr="000000"/>
                </a:solidFill>
                <a:latin typeface="+mj-lt"/>
              </a:rPr>
              <a:t>HOY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954BBFE1-C30F-4AB4-BF19-CA9F0286803F}"/>
              </a:ext>
            </a:extLst>
          </p:cNvPr>
          <p:cNvSpPr/>
          <p:nvPr/>
        </p:nvSpPr>
        <p:spPr>
          <a:xfrm>
            <a:off x="1685982" y="2454146"/>
            <a:ext cx="434601" cy="210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67" b="1" dirty="0"/>
              <a:t>$ 200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2143662" y="2444641"/>
            <a:ext cx="435727" cy="230832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8045D6E-8EAC-41DC-B514-65D9AE8C8CE1}"/>
              </a:ext>
            </a:extLst>
          </p:cNvPr>
          <p:cNvSpPr/>
          <p:nvPr/>
        </p:nvSpPr>
        <p:spPr>
          <a:xfrm>
            <a:off x="2517132" y="2457854"/>
            <a:ext cx="434601" cy="210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67" b="1" dirty="0"/>
              <a:t>$ </a:t>
            </a:r>
            <a:r>
              <a:rPr lang="es-PE" sz="767" b="1" dirty="0" smtClean="0"/>
              <a:t>269</a:t>
            </a:r>
            <a:endParaRPr lang="es-PE" sz="767" b="1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CB0BE63E-F1FA-4A19-ADC7-BA9FE654E173}"/>
              </a:ext>
            </a:extLst>
          </p:cNvPr>
          <p:cNvSpPr/>
          <p:nvPr/>
        </p:nvSpPr>
        <p:spPr>
          <a:xfrm>
            <a:off x="3338259" y="2443239"/>
            <a:ext cx="425358" cy="210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67" b="1" dirty="0"/>
              <a:t>$ </a:t>
            </a:r>
            <a:r>
              <a:rPr lang="es-PE" sz="767" b="1" dirty="0" smtClean="0"/>
              <a:t>317</a:t>
            </a:r>
            <a:endParaRPr lang="es-PE" sz="767" b="1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2945355" y="2439092"/>
            <a:ext cx="429584" cy="2308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BCF12800-364B-4619-BD68-D0F687209810}"/>
              </a:ext>
            </a:extLst>
          </p:cNvPr>
          <p:cNvSpPr/>
          <p:nvPr/>
        </p:nvSpPr>
        <p:spPr>
          <a:xfrm>
            <a:off x="87261" y="-94021"/>
            <a:ext cx="2743936" cy="48506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PE" sz="2552" b="1" i="1" spc="-77" dirty="0">
                <a:solidFill>
                  <a:srgbClr val="0070C0"/>
                </a:solidFill>
                <a:latin typeface="Times New Roman"/>
                <a:ea typeface="+mj-ea"/>
                <a:cs typeface="Times New Roman"/>
              </a:rPr>
              <a:t>Y además …</a:t>
            </a:r>
            <a:r>
              <a:rPr lang="es-PE" sz="2042" b="1" i="1" dirty="0">
                <a:solidFill>
                  <a:srgbClr val="0070C0"/>
                </a:solidFill>
              </a:rPr>
              <a:t>      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097998" y="2447235"/>
            <a:ext cx="536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Acción</a:t>
            </a:r>
          </a:p>
          <a:p>
            <a:pPr algn="ctr"/>
            <a:r>
              <a:rPr lang="es-PE" sz="500" b="1" dirty="0"/>
              <a:t>Agosto 2023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877260" y="2448826"/>
            <a:ext cx="5547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Acción</a:t>
            </a:r>
          </a:p>
          <a:p>
            <a:pPr algn="ctr"/>
            <a:r>
              <a:rPr lang="es-PE" sz="500" b="1" dirty="0"/>
              <a:t>Agosto 2025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617D76A6-C40D-4E62-9EED-81EE0C390625}"/>
              </a:ext>
            </a:extLst>
          </p:cNvPr>
          <p:cNvSpPr/>
          <p:nvPr/>
        </p:nvSpPr>
        <p:spPr>
          <a:xfrm>
            <a:off x="4176475" y="2429895"/>
            <a:ext cx="324683" cy="2376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CB0BE63E-F1FA-4A19-ADC7-BA9FE654E173}"/>
              </a:ext>
            </a:extLst>
          </p:cNvPr>
          <p:cNvSpPr/>
          <p:nvPr/>
        </p:nvSpPr>
        <p:spPr>
          <a:xfrm>
            <a:off x="4125806" y="2435544"/>
            <a:ext cx="425358" cy="210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67" b="1" dirty="0"/>
              <a:t>$ </a:t>
            </a:r>
            <a:r>
              <a:rPr lang="es-PE" sz="767" b="1" dirty="0" smtClean="0"/>
              <a:t>410</a:t>
            </a:r>
            <a:endParaRPr lang="es-PE" sz="767" b="1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3732902" y="2431397"/>
            <a:ext cx="429584" cy="2308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3675094" y="2424420"/>
            <a:ext cx="5547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Acción</a:t>
            </a:r>
          </a:p>
          <a:p>
            <a:pPr algn="ctr"/>
            <a:r>
              <a:rPr lang="es-PE" sz="500" b="1" dirty="0"/>
              <a:t>Agosto </a:t>
            </a:r>
            <a:r>
              <a:rPr lang="es-PE" sz="500" b="1" dirty="0" smtClean="0"/>
              <a:t>2032</a:t>
            </a:r>
            <a:endParaRPr lang="es-PE" sz="500" b="1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54E60AD8-FCC8-4DE3-AC6D-8700334CA691}"/>
              </a:ext>
            </a:extLst>
          </p:cNvPr>
          <p:cNvSpPr/>
          <p:nvPr/>
        </p:nvSpPr>
        <p:spPr>
          <a:xfrm>
            <a:off x="1729329" y="3265369"/>
            <a:ext cx="373885" cy="2431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PE" sz="980" b="1" dirty="0">
              <a:solidFill>
                <a:sysClr val="windowText" lastClr="000000"/>
              </a:solidFill>
            </a:endParaRP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617D76A6-C40D-4E62-9EED-81EE0C390625}"/>
              </a:ext>
            </a:extLst>
          </p:cNvPr>
          <p:cNvSpPr/>
          <p:nvPr/>
        </p:nvSpPr>
        <p:spPr>
          <a:xfrm>
            <a:off x="3391953" y="3254373"/>
            <a:ext cx="324683" cy="2376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944" b="1" dirty="0">
              <a:solidFill>
                <a:sysClr val="windowText" lastClr="000000"/>
              </a:solidFill>
            </a:endParaRP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ADCD6F14-FD86-4DB2-82B6-77685539A237}"/>
              </a:ext>
            </a:extLst>
          </p:cNvPr>
          <p:cNvSpPr/>
          <p:nvPr/>
        </p:nvSpPr>
        <p:spPr>
          <a:xfrm>
            <a:off x="2592985" y="3261063"/>
            <a:ext cx="314022" cy="237629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944" b="1" dirty="0">
              <a:solidFill>
                <a:sysClr val="windowText" lastClr="000000"/>
              </a:solidFill>
            </a:endParaRP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B6DAB6FC-D3BD-4DDB-912A-EC74B480250D}"/>
              </a:ext>
            </a:extLst>
          </p:cNvPr>
          <p:cNvSpPr/>
          <p:nvPr/>
        </p:nvSpPr>
        <p:spPr>
          <a:xfrm>
            <a:off x="1193373" y="3266772"/>
            <a:ext cx="521708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s-PE" sz="500" b="1" dirty="0" smtClean="0">
              <a:solidFill>
                <a:sysClr val="windowText" lastClr="000000"/>
              </a:solidFill>
              <a:latin typeface="+mj-lt"/>
            </a:endParaRPr>
          </a:p>
          <a:p>
            <a:pPr algn="ctr"/>
            <a:endParaRPr lang="es-PE" sz="5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954BBFE1-C30F-4AB4-BF19-CA9F0286803F}"/>
              </a:ext>
            </a:extLst>
          </p:cNvPr>
          <p:cNvSpPr/>
          <p:nvPr/>
        </p:nvSpPr>
        <p:spPr>
          <a:xfrm>
            <a:off x="1672962" y="3276276"/>
            <a:ext cx="488076" cy="210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67" b="1" dirty="0"/>
              <a:t>$ </a:t>
            </a:r>
            <a:r>
              <a:rPr lang="es-PE" sz="767" b="1" dirty="0" smtClean="0"/>
              <a:t>6,405</a:t>
            </a:r>
            <a:endParaRPr lang="es-PE" sz="767" b="1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2146687" y="3266771"/>
            <a:ext cx="435727" cy="230832"/>
          </a:xfrm>
          <a:prstGeom prst="rect">
            <a:avLst/>
          </a:prstGeom>
          <a:solidFill>
            <a:srgbClr val="D7E4BD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78045D6E-8EAC-41DC-B514-65D9AE8C8CE1}"/>
              </a:ext>
            </a:extLst>
          </p:cNvPr>
          <p:cNvSpPr/>
          <p:nvPr/>
        </p:nvSpPr>
        <p:spPr>
          <a:xfrm>
            <a:off x="2463701" y="3285345"/>
            <a:ext cx="5653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15,498</a:t>
            </a:r>
            <a:endParaRPr lang="es-PE" sz="700" b="1" dirty="0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2948380" y="3261222"/>
            <a:ext cx="429584" cy="2308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2100623" y="3223009"/>
            <a:ext cx="5361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</a:t>
            </a:r>
            <a:r>
              <a:rPr lang="es-PE" sz="500" b="1" dirty="0" smtClean="0"/>
              <a:t>Participación Agosto 2023</a:t>
            </a:r>
            <a:endParaRPr lang="es-PE" sz="500" b="1" dirty="0"/>
          </a:p>
        </p:txBody>
      </p:sp>
      <p:sp>
        <p:nvSpPr>
          <p:cNvPr id="100" name="Rectángulo 99"/>
          <p:cNvSpPr/>
          <p:nvPr/>
        </p:nvSpPr>
        <p:spPr>
          <a:xfrm>
            <a:off x="2880285" y="3217486"/>
            <a:ext cx="5547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</a:t>
            </a:r>
            <a:r>
              <a:rPr lang="es-PE" sz="500" b="1" dirty="0" smtClean="0"/>
              <a:t>Participación</a:t>
            </a:r>
            <a:endParaRPr lang="es-PE" sz="500" b="1" dirty="0"/>
          </a:p>
          <a:p>
            <a:pPr algn="ctr"/>
            <a:r>
              <a:rPr lang="es-PE" sz="500" b="1" dirty="0"/>
              <a:t>Agosto 2025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17D76A6-C40D-4E62-9EED-81EE0C390625}"/>
              </a:ext>
            </a:extLst>
          </p:cNvPr>
          <p:cNvSpPr/>
          <p:nvPr/>
        </p:nvSpPr>
        <p:spPr>
          <a:xfrm>
            <a:off x="4179500" y="3252025"/>
            <a:ext cx="324683" cy="23762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solidFill>
                <a:sysClr val="windowText" lastClr="000000"/>
              </a:solidFill>
            </a:endParaRP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6161878B-DF2B-4D0A-9959-B01018BC754A}"/>
              </a:ext>
            </a:extLst>
          </p:cNvPr>
          <p:cNvSpPr/>
          <p:nvPr/>
        </p:nvSpPr>
        <p:spPr>
          <a:xfrm>
            <a:off x="3735927" y="3253527"/>
            <a:ext cx="429584" cy="2308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endParaRPr lang="es-PE" sz="900" b="1" dirty="0">
              <a:latin typeface="+mj-lt"/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3678119" y="3209121"/>
            <a:ext cx="5547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</a:t>
            </a:r>
            <a:r>
              <a:rPr lang="es-PE" sz="500" b="1" dirty="0" smtClean="0"/>
              <a:t>Participación</a:t>
            </a:r>
            <a:endParaRPr lang="es-PE" sz="500" b="1" dirty="0"/>
          </a:p>
          <a:p>
            <a:pPr algn="ctr"/>
            <a:r>
              <a:rPr lang="es-PE" sz="500" b="1" dirty="0"/>
              <a:t>Agosto </a:t>
            </a:r>
            <a:r>
              <a:rPr lang="es-PE" sz="500" b="1" dirty="0" smtClean="0"/>
              <a:t>2032</a:t>
            </a:r>
            <a:endParaRPr lang="es-PE" sz="500" b="1" dirty="0"/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78045D6E-8EAC-41DC-B514-65D9AE8C8CE1}"/>
              </a:ext>
            </a:extLst>
          </p:cNvPr>
          <p:cNvSpPr/>
          <p:nvPr/>
        </p:nvSpPr>
        <p:spPr>
          <a:xfrm>
            <a:off x="3268418" y="3276610"/>
            <a:ext cx="5653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16,399</a:t>
            </a:r>
            <a:endParaRPr lang="es-PE" sz="700" b="1" dirty="0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78045D6E-8EAC-41DC-B514-65D9AE8C8CE1}"/>
              </a:ext>
            </a:extLst>
          </p:cNvPr>
          <p:cNvSpPr/>
          <p:nvPr/>
        </p:nvSpPr>
        <p:spPr>
          <a:xfrm>
            <a:off x="4052607" y="3268915"/>
            <a:ext cx="56537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700" b="1" dirty="0"/>
              <a:t>$ </a:t>
            </a:r>
            <a:r>
              <a:rPr lang="es-PE" sz="700" b="1" dirty="0" smtClean="0"/>
              <a:t>17,492</a:t>
            </a:r>
            <a:endParaRPr lang="es-PE" sz="700" b="1" dirty="0"/>
          </a:p>
        </p:txBody>
      </p:sp>
      <p:sp>
        <p:nvSpPr>
          <p:cNvPr id="97" name="Rectángulo 96"/>
          <p:cNvSpPr/>
          <p:nvPr/>
        </p:nvSpPr>
        <p:spPr>
          <a:xfrm>
            <a:off x="1205283" y="3224338"/>
            <a:ext cx="5361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500" b="1" dirty="0"/>
              <a:t>Valor </a:t>
            </a:r>
            <a:r>
              <a:rPr lang="es-PE" sz="500" b="1" dirty="0" smtClean="0"/>
              <a:t>Participación HOY</a:t>
            </a:r>
            <a:endParaRPr lang="es-PE" sz="500" b="1" dirty="0"/>
          </a:p>
        </p:txBody>
      </p:sp>
    </p:spTree>
    <p:extLst>
      <p:ext uri="{BB962C8B-B14F-4D97-AF65-F5344CB8AC3E}">
        <p14:creationId xmlns:p14="http://schemas.microsoft.com/office/powerpoint/2010/main" val="4461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64" y="2895733"/>
            <a:ext cx="1087527" cy="100462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10990" y="1382994"/>
            <a:ext cx="1594791" cy="178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" name="object 27">
            <a:extLst>
              <a:ext uri="{FF2B5EF4-FFF2-40B4-BE49-F238E27FC236}">
                <a16:creationId xmlns:a16="http://schemas.microsoft.com/office/drawing/2014/main" id="{70761694-CC14-434E-BF11-CAE06B2E3933}"/>
              </a:ext>
            </a:extLst>
          </p:cNvPr>
          <p:cNvSpPr txBox="1"/>
          <p:nvPr/>
        </p:nvSpPr>
        <p:spPr>
          <a:xfrm>
            <a:off x="284590" y="2857766"/>
            <a:ext cx="4745483" cy="1101459"/>
          </a:xfrm>
          <a:prstGeom prst="rect">
            <a:avLst/>
          </a:prstGeom>
        </p:spPr>
        <p:txBody>
          <a:bodyPr vert="horz" wrap="square" lIns="0" tIns="6481" rIns="0" bIns="0" rtlCol="0">
            <a:spAutoFit/>
          </a:bodyPr>
          <a:lstStyle/>
          <a:p>
            <a:pPr marL="6482" marR="2593">
              <a:lnSpc>
                <a:spcPct val="111100"/>
              </a:lnSpc>
              <a:spcBef>
                <a:spcPts val="51"/>
              </a:spcBef>
            </a:pPr>
            <a:endParaRPr lang="es-PE" sz="746" b="1" spc="-1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6482" marR="2593">
              <a:lnSpc>
                <a:spcPct val="111100"/>
              </a:lnSpc>
              <a:spcBef>
                <a:spcPts val="51"/>
              </a:spcBef>
            </a:pPr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Beneficios adicionales </a:t>
            </a:r>
            <a:r>
              <a:rPr lang="es-PE" sz="746" b="1" spc="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inResorts</a:t>
            </a:r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</a:t>
            </a:r>
          </a:p>
          <a:p>
            <a:pPr marL="6482" marR="2593">
              <a:lnSpc>
                <a:spcPct val="111100"/>
              </a:lnSpc>
              <a:spcBef>
                <a:spcPts val="51"/>
              </a:spcBef>
            </a:pPr>
            <a:endParaRPr lang="es-PE" sz="256" b="1" spc="5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6482" marR="2593">
              <a:lnSpc>
                <a:spcPct val="111100"/>
              </a:lnSpc>
              <a:spcBef>
                <a:spcPts val="51"/>
              </a:spcBef>
            </a:pPr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    </a:t>
            </a: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Fraccionado </a:t>
            </a:r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hasta en </a:t>
            </a: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</a:t>
            </a:r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años.</a:t>
            </a:r>
          </a:p>
          <a:p>
            <a:pPr marL="6482" marR="2593">
              <a:lnSpc>
                <a:spcPct val="111100"/>
              </a:lnSpc>
              <a:spcBef>
                <a:spcPts val="153"/>
              </a:spcBef>
            </a:pP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    Sin Garantes</a:t>
            </a:r>
          </a:p>
          <a:p>
            <a:pPr marL="6482" marR="2593">
              <a:lnSpc>
                <a:spcPct val="111100"/>
              </a:lnSpc>
              <a:spcBef>
                <a:spcPts val="153"/>
              </a:spcBef>
            </a:pP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    0% INTERESES</a:t>
            </a:r>
          </a:p>
          <a:p>
            <a:pPr marL="6482" marR="2593">
              <a:lnSpc>
                <a:spcPct val="111100"/>
              </a:lnSpc>
              <a:spcBef>
                <a:spcPts val="153"/>
              </a:spcBef>
            </a:pP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    Opción de comercialización de la acción por parte de </a:t>
            </a:r>
            <a:r>
              <a:rPr lang="es-PE" sz="767" b="1" spc="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inResorts</a:t>
            </a: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6482" marR="2593">
              <a:lnSpc>
                <a:spcPct val="111100"/>
              </a:lnSpc>
              <a:spcBef>
                <a:spcPts val="153"/>
              </a:spcBef>
            </a:pPr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	    </a:t>
            </a:r>
            <a:r>
              <a:rPr lang="es-PE" sz="767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La </a:t>
            </a:r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Posibilidad de desarrollar tu propio Negocio. Embajador de la Compañía.</a:t>
            </a:r>
            <a:endParaRPr sz="767" b="1" spc="5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-10449" y="1188014"/>
            <a:ext cx="1326272" cy="1918930"/>
          </a:xfrm>
          <a:custGeom>
            <a:avLst/>
            <a:gdLst/>
            <a:ahLst/>
            <a:cxnLst/>
            <a:rect l="l" t="t" r="r" b="b"/>
            <a:pathLst>
              <a:path w="2599055" h="3760470">
                <a:moveTo>
                  <a:pt x="831353" y="0"/>
                </a:moveTo>
                <a:lnTo>
                  <a:pt x="0" y="675507"/>
                </a:lnTo>
                <a:lnTo>
                  <a:pt x="0" y="3760190"/>
                </a:lnTo>
                <a:lnTo>
                  <a:pt x="1923808" y="3760190"/>
                </a:lnTo>
                <a:lnTo>
                  <a:pt x="2598978" y="1436268"/>
                </a:lnTo>
                <a:lnTo>
                  <a:pt x="831353" y="0"/>
                </a:lnTo>
                <a:close/>
              </a:path>
            </a:pathLst>
          </a:custGeom>
          <a:solidFill>
            <a:srgbClr val="76D6FF">
              <a:alpha val="133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6" name="object 4"/>
          <p:cNvSpPr/>
          <p:nvPr/>
        </p:nvSpPr>
        <p:spPr>
          <a:xfrm>
            <a:off x="-10449" y="2374944"/>
            <a:ext cx="1100420" cy="1588415"/>
          </a:xfrm>
          <a:custGeom>
            <a:avLst/>
            <a:gdLst/>
            <a:ahLst/>
            <a:cxnLst/>
            <a:rect l="l" t="t" r="r" b="b"/>
            <a:pathLst>
              <a:path w="2156460" h="3112770">
                <a:moveTo>
                  <a:pt x="550571" y="0"/>
                </a:moveTo>
                <a:lnTo>
                  <a:pt x="0" y="447358"/>
                </a:lnTo>
                <a:lnTo>
                  <a:pt x="0" y="3112719"/>
                </a:lnTo>
                <a:lnTo>
                  <a:pt x="1630824" y="3112719"/>
                </a:lnTo>
                <a:lnTo>
                  <a:pt x="2156142" y="1304582"/>
                </a:lnTo>
                <a:lnTo>
                  <a:pt x="550571" y="0"/>
                </a:lnTo>
                <a:close/>
              </a:path>
            </a:pathLst>
          </a:custGeom>
          <a:solidFill>
            <a:srgbClr val="FFFB00">
              <a:alpha val="116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7" name="object 5"/>
          <p:cNvSpPr/>
          <p:nvPr/>
        </p:nvSpPr>
        <p:spPr>
          <a:xfrm>
            <a:off x="-10446" y="694149"/>
            <a:ext cx="1055703" cy="1918930"/>
          </a:xfrm>
          <a:custGeom>
            <a:avLst/>
            <a:gdLst/>
            <a:ahLst/>
            <a:cxnLst/>
            <a:rect l="l" t="t" r="r" b="b"/>
            <a:pathLst>
              <a:path w="2068830" h="3760470">
                <a:moveTo>
                  <a:pt x="301183" y="0"/>
                </a:moveTo>
                <a:lnTo>
                  <a:pt x="0" y="244721"/>
                </a:lnTo>
                <a:lnTo>
                  <a:pt x="0" y="3760190"/>
                </a:lnTo>
                <a:lnTo>
                  <a:pt x="1393634" y="3760190"/>
                </a:lnTo>
                <a:lnTo>
                  <a:pt x="2068817" y="1436255"/>
                </a:lnTo>
                <a:lnTo>
                  <a:pt x="301183" y="0"/>
                </a:lnTo>
                <a:close/>
              </a:path>
            </a:pathLst>
          </a:custGeom>
          <a:solidFill>
            <a:srgbClr val="0433FF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8" name="object 6"/>
          <p:cNvSpPr/>
          <p:nvPr/>
        </p:nvSpPr>
        <p:spPr>
          <a:xfrm>
            <a:off x="-9473" y="2059552"/>
            <a:ext cx="737826" cy="914424"/>
          </a:xfrm>
          <a:custGeom>
            <a:avLst/>
            <a:gdLst/>
            <a:ahLst/>
            <a:cxnLst/>
            <a:rect l="l" t="t" r="r" b="b"/>
            <a:pathLst>
              <a:path w="1445895" h="1791970">
                <a:moveTo>
                  <a:pt x="603134" y="0"/>
                </a:moveTo>
                <a:lnTo>
                  <a:pt x="0" y="490066"/>
                </a:lnTo>
                <a:lnTo>
                  <a:pt x="0" y="1507757"/>
                </a:lnTo>
                <a:lnTo>
                  <a:pt x="82540" y="1791855"/>
                </a:lnTo>
                <a:lnTo>
                  <a:pt x="1123727" y="1791855"/>
                </a:lnTo>
                <a:lnTo>
                  <a:pt x="1445475" y="684428"/>
                </a:lnTo>
                <a:lnTo>
                  <a:pt x="603134" y="0"/>
                </a:lnTo>
                <a:close/>
              </a:path>
            </a:pathLst>
          </a:custGeom>
          <a:solidFill>
            <a:srgbClr val="73FDFF">
              <a:alpha val="25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9" name="object 7"/>
          <p:cNvSpPr/>
          <p:nvPr/>
        </p:nvSpPr>
        <p:spPr>
          <a:xfrm>
            <a:off x="-16280" y="2860003"/>
            <a:ext cx="122484" cy="520075"/>
          </a:xfrm>
          <a:custGeom>
            <a:avLst/>
            <a:gdLst/>
            <a:ahLst/>
            <a:cxnLst/>
            <a:rect l="l" t="t" r="r" b="b"/>
            <a:pathLst>
              <a:path w="240029" h="1019175">
                <a:moveTo>
                  <a:pt x="0" y="0"/>
                </a:moveTo>
                <a:lnTo>
                  <a:pt x="0" y="1019000"/>
                </a:lnTo>
                <a:lnTo>
                  <a:pt x="239511" y="194615"/>
                </a:lnTo>
                <a:lnTo>
                  <a:pt x="0" y="0"/>
                </a:lnTo>
                <a:close/>
              </a:path>
            </a:pathLst>
          </a:custGeom>
          <a:solidFill>
            <a:srgbClr val="945200">
              <a:alpha val="363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0" name="object 8"/>
          <p:cNvSpPr/>
          <p:nvPr/>
        </p:nvSpPr>
        <p:spPr>
          <a:xfrm>
            <a:off x="-10772" y="1900184"/>
            <a:ext cx="116976" cy="523316"/>
          </a:xfrm>
          <a:custGeom>
            <a:avLst/>
            <a:gdLst/>
            <a:ahLst/>
            <a:cxnLst/>
            <a:rect l="l" t="t" r="r" b="b"/>
            <a:pathLst>
              <a:path w="229235" h="1025525">
                <a:moveTo>
                  <a:pt x="0" y="0"/>
                </a:moveTo>
                <a:lnTo>
                  <a:pt x="0" y="1025248"/>
                </a:lnTo>
                <a:lnTo>
                  <a:pt x="229185" y="512619"/>
                </a:lnTo>
                <a:lnTo>
                  <a:pt x="0" y="0"/>
                </a:lnTo>
                <a:close/>
              </a:path>
            </a:pathLst>
          </a:custGeom>
          <a:solidFill>
            <a:srgbClr val="941100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1" name="object 9"/>
          <p:cNvSpPr/>
          <p:nvPr/>
        </p:nvSpPr>
        <p:spPr>
          <a:xfrm>
            <a:off x="-3638" y="975817"/>
            <a:ext cx="576457" cy="1171707"/>
          </a:xfrm>
          <a:custGeom>
            <a:avLst/>
            <a:gdLst/>
            <a:ahLst/>
            <a:cxnLst/>
            <a:rect l="l" t="t" r="r" b="b"/>
            <a:pathLst>
              <a:path w="1129665" h="2296160">
                <a:moveTo>
                  <a:pt x="0" y="0"/>
                </a:moveTo>
                <a:lnTo>
                  <a:pt x="0" y="2295680"/>
                </a:lnTo>
                <a:lnTo>
                  <a:pt x="663790" y="2295680"/>
                </a:lnTo>
                <a:lnTo>
                  <a:pt x="1129567" y="835777"/>
                </a:lnTo>
                <a:lnTo>
                  <a:pt x="0" y="0"/>
                </a:lnTo>
                <a:close/>
              </a:path>
            </a:pathLst>
          </a:custGeom>
          <a:solidFill>
            <a:srgbClr val="945200">
              <a:alpha val="180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2" name="object 10"/>
          <p:cNvSpPr/>
          <p:nvPr/>
        </p:nvSpPr>
        <p:spPr>
          <a:xfrm>
            <a:off x="-10447" y="3162640"/>
            <a:ext cx="689546" cy="801013"/>
          </a:xfrm>
          <a:custGeom>
            <a:avLst/>
            <a:gdLst/>
            <a:ahLst/>
            <a:cxnLst/>
            <a:rect l="l" t="t" r="r" b="b"/>
            <a:pathLst>
              <a:path w="1351280" h="1569720">
                <a:moveTo>
                  <a:pt x="442147" y="0"/>
                </a:moveTo>
                <a:lnTo>
                  <a:pt x="0" y="359262"/>
                </a:lnTo>
                <a:lnTo>
                  <a:pt x="0" y="1569097"/>
                </a:lnTo>
                <a:lnTo>
                  <a:pt x="1109789" y="1569097"/>
                </a:lnTo>
                <a:lnTo>
                  <a:pt x="1351089" y="738550"/>
                </a:lnTo>
                <a:lnTo>
                  <a:pt x="442147" y="0"/>
                </a:lnTo>
                <a:close/>
              </a:path>
            </a:pathLst>
          </a:custGeom>
          <a:solidFill>
            <a:srgbClr val="00FDFF">
              <a:alpha val="95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3" name="object 11"/>
          <p:cNvSpPr/>
          <p:nvPr/>
        </p:nvSpPr>
        <p:spPr>
          <a:xfrm>
            <a:off x="-10445" y="3204654"/>
            <a:ext cx="251450" cy="814298"/>
          </a:xfrm>
          <a:custGeom>
            <a:avLst/>
            <a:gdLst/>
            <a:ahLst/>
            <a:cxnLst/>
            <a:rect l="l" t="t" r="r" b="b"/>
            <a:pathLst>
              <a:path w="492759" h="1595754">
                <a:moveTo>
                  <a:pt x="0" y="0"/>
                </a:moveTo>
                <a:lnTo>
                  <a:pt x="0" y="1595247"/>
                </a:lnTo>
                <a:lnTo>
                  <a:pt x="145411" y="1595247"/>
                </a:lnTo>
                <a:lnTo>
                  <a:pt x="492596" y="400256"/>
                </a:lnTo>
                <a:lnTo>
                  <a:pt x="0" y="0"/>
                </a:lnTo>
                <a:close/>
              </a:path>
            </a:pathLst>
          </a:custGeom>
          <a:solidFill>
            <a:srgbClr val="73FDFF">
              <a:alpha val="2163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4" name="object 12"/>
          <p:cNvSpPr/>
          <p:nvPr/>
        </p:nvSpPr>
        <p:spPr>
          <a:xfrm>
            <a:off x="-10446" y="338452"/>
            <a:ext cx="612101" cy="906647"/>
          </a:xfrm>
          <a:custGeom>
            <a:avLst/>
            <a:gdLst/>
            <a:ahLst/>
            <a:cxnLst/>
            <a:rect l="l" t="t" r="r" b="b"/>
            <a:pathLst>
              <a:path w="1199515" h="1776730">
                <a:moveTo>
                  <a:pt x="364387" y="0"/>
                </a:moveTo>
                <a:lnTo>
                  <a:pt x="0" y="296073"/>
                </a:lnTo>
                <a:lnTo>
                  <a:pt x="0" y="1776222"/>
                </a:lnTo>
                <a:lnTo>
                  <a:pt x="880437" y="1776222"/>
                </a:lnTo>
                <a:lnTo>
                  <a:pt x="1199374" y="678446"/>
                </a:lnTo>
                <a:lnTo>
                  <a:pt x="364387" y="0"/>
                </a:lnTo>
                <a:close/>
              </a:path>
            </a:pathLst>
          </a:custGeom>
          <a:solidFill>
            <a:srgbClr val="FFD479">
              <a:alpha val="351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5" name="object 13"/>
          <p:cNvSpPr/>
          <p:nvPr/>
        </p:nvSpPr>
        <p:spPr>
          <a:xfrm>
            <a:off x="-10447" y="-2845"/>
            <a:ext cx="203818" cy="737826"/>
          </a:xfrm>
          <a:custGeom>
            <a:avLst/>
            <a:gdLst/>
            <a:ahLst/>
            <a:cxnLst/>
            <a:rect l="l" t="t" r="r" b="b"/>
            <a:pathLst>
              <a:path w="399415" h="1445895">
                <a:moveTo>
                  <a:pt x="98294" y="0"/>
                </a:moveTo>
                <a:lnTo>
                  <a:pt x="0" y="0"/>
                </a:lnTo>
                <a:lnTo>
                  <a:pt x="0" y="1445818"/>
                </a:lnTo>
                <a:lnTo>
                  <a:pt x="50006" y="1445818"/>
                </a:lnTo>
                <a:lnTo>
                  <a:pt x="399063" y="244386"/>
                </a:lnTo>
                <a:lnTo>
                  <a:pt x="98294" y="0"/>
                </a:lnTo>
                <a:close/>
              </a:path>
            </a:pathLst>
          </a:custGeom>
          <a:solidFill>
            <a:srgbClr val="73FCD6">
              <a:alpha val="18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6" name="object 14"/>
          <p:cNvSpPr/>
          <p:nvPr/>
        </p:nvSpPr>
        <p:spPr>
          <a:xfrm>
            <a:off x="-10446" y="2815434"/>
            <a:ext cx="884288" cy="1148053"/>
          </a:xfrm>
          <a:custGeom>
            <a:avLst/>
            <a:gdLst/>
            <a:ahLst/>
            <a:cxnLst/>
            <a:rect l="l" t="t" r="r" b="b"/>
            <a:pathLst>
              <a:path w="1732914" h="2249804">
                <a:moveTo>
                  <a:pt x="536521" y="0"/>
                </a:moveTo>
                <a:lnTo>
                  <a:pt x="0" y="435945"/>
                </a:lnTo>
                <a:lnTo>
                  <a:pt x="0" y="2249512"/>
                </a:lnTo>
                <a:lnTo>
                  <a:pt x="1361309" y="2249512"/>
                </a:lnTo>
                <a:lnTo>
                  <a:pt x="1732533" y="971804"/>
                </a:lnTo>
                <a:lnTo>
                  <a:pt x="536521" y="0"/>
                </a:lnTo>
                <a:close/>
              </a:path>
            </a:pathLst>
          </a:custGeom>
          <a:solidFill>
            <a:srgbClr val="73FCD6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7" name="object 15"/>
          <p:cNvSpPr/>
          <p:nvPr/>
        </p:nvSpPr>
        <p:spPr>
          <a:xfrm>
            <a:off x="-29608" y="531497"/>
            <a:ext cx="1521988" cy="1618874"/>
          </a:xfrm>
          <a:custGeom>
            <a:avLst/>
            <a:gdLst/>
            <a:ahLst/>
            <a:cxnLst/>
            <a:rect l="l" t="t" r="r" b="b"/>
            <a:pathLst>
              <a:path w="2982595" h="3172460">
                <a:moveTo>
                  <a:pt x="1491207" y="0"/>
                </a:moveTo>
                <a:lnTo>
                  <a:pt x="0" y="1211668"/>
                </a:lnTo>
                <a:lnTo>
                  <a:pt x="569589" y="3172180"/>
                </a:lnTo>
                <a:lnTo>
                  <a:pt x="2412820" y="3172180"/>
                </a:lnTo>
                <a:lnTo>
                  <a:pt x="2982415" y="1211668"/>
                </a:lnTo>
                <a:lnTo>
                  <a:pt x="1491207" y="0"/>
                </a:lnTo>
                <a:close/>
              </a:path>
            </a:pathLst>
          </a:custGeom>
          <a:solidFill>
            <a:srgbClr val="FFD479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8" name="object 16"/>
          <p:cNvSpPr/>
          <p:nvPr/>
        </p:nvSpPr>
        <p:spPr>
          <a:xfrm>
            <a:off x="5099" y="1510642"/>
            <a:ext cx="1521988" cy="1618874"/>
          </a:xfrm>
          <a:custGeom>
            <a:avLst/>
            <a:gdLst/>
            <a:ahLst/>
            <a:cxnLst/>
            <a:rect l="l" t="t" r="r" b="b"/>
            <a:pathLst>
              <a:path w="2982595" h="3172460">
                <a:moveTo>
                  <a:pt x="1491203" y="0"/>
                </a:moveTo>
                <a:lnTo>
                  <a:pt x="0" y="1211656"/>
                </a:lnTo>
                <a:lnTo>
                  <a:pt x="569589" y="3172167"/>
                </a:lnTo>
                <a:lnTo>
                  <a:pt x="2412817" y="3172167"/>
                </a:lnTo>
                <a:lnTo>
                  <a:pt x="2982412" y="1211656"/>
                </a:lnTo>
                <a:lnTo>
                  <a:pt x="1491203" y="0"/>
                </a:lnTo>
                <a:close/>
              </a:path>
            </a:pathLst>
          </a:custGeom>
          <a:solidFill>
            <a:srgbClr val="D4FB79">
              <a:alpha val="9498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19" name="object 18"/>
          <p:cNvSpPr/>
          <p:nvPr/>
        </p:nvSpPr>
        <p:spPr>
          <a:xfrm>
            <a:off x="-2019" y="1945676"/>
            <a:ext cx="885908" cy="1231653"/>
          </a:xfrm>
          <a:custGeom>
            <a:avLst/>
            <a:gdLst/>
            <a:ahLst/>
            <a:cxnLst/>
            <a:rect l="l" t="t" r="r" b="b"/>
            <a:pathLst>
              <a:path w="1736089" h="2413635">
                <a:moveTo>
                  <a:pt x="601091" y="0"/>
                </a:moveTo>
                <a:lnTo>
                  <a:pt x="0" y="488410"/>
                </a:lnTo>
                <a:lnTo>
                  <a:pt x="0" y="2413571"/>
                </a:lnTo>
                <a:lnTo>
                  <a:pt x="1302308" y="2413571"/>
                </a:lnTo>
                <a:lnTo>
                  <a:pt x="1735683" y="921905"/>
                </a:lnTo>
                <a:lnTo>
                  <a:pt x="601091" y="0"/>
                </a:lnTo>
                <a:close/>
              </a:path>
            </a:pathLst>
          </a:custGeom>
          <a:solidFill>
            <a:srgbClr val="FFD479">
              <a:alpha val="212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0" name="object 19"/>
          <p:cNvSpPr/>
          <p:nvPr/>
        </p:nvSpPr>
        <p:spPr>
          <a:xfrm>
            <a:off x="-10446" y="-2845"/>
            <a:ext cx="879752" cy="1256280"/>
          </a:xfrm>
          <a:custGeom>
            <a:avLst/>
            <a:gdLst/>
            <a:ahLst/>
            <a:cxnLst/>
            <a:rect l="l" t="t" r="r" b="b"/>
            <a:pathLst>
              <a:path w="1724025" h="2461895">
                <a:moveTo>
                  <a:pt x="902988" y="0"/>
                </a:moveTo>
                <a:lnTo>
                  <a:pt x="0" y="0"/>
                </a:lnTo>
                <a:lnTo>
                  <a:pt x="0" y="2461539"/>
                </a:lnTo>
                <a:lnTo>
                  <a:pt x="1202453" y="2461539"/>
                </a:lnTo>
                <a:lnTo>
                  <a:pt x="1723834" y="666965"/>
                </a:lnTo>
                <a:lnTo>
                  <a:pt x="902988" y="0"/>
                </a:lnTo>
                <a:close/>
              </a:path>
            </a:pathLst>
          </a:custGeom>
          <a:solidFill>
            <a:srgbClr val="FF9300">
              <a:alpha val="7199"/>
            </a:srgbClr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291BDBEC-EC68-4DFA-A1A2-B218811AE3DD}"/>
              </a:ext>
            </a:extLst>
          </p:cNvPr>
          <p:cNvSpPr/>
          <p:nvPr/>
        </p:nvSpPr>
        <p:spPr>
          <a:xfrm>
            <a:off x="945731" y="3229720"/>
            <a:ext cx="86258" cy="72584"/>
          </a:xfrm>
          <a:custGeom>
            <a:avLst/>
            <a:gdLst/>
            <a:ahLst/>
            <a:cxnLst/>
            <a:rect l="l" t="t" r="r" b="b"/>
            <a:pathLst>
              <a:path w="132715" h="142239">
                <a:moveTo>
                  <a:pt x="66163" y="0"/>
                </a:moveTo>
                <a:lnTo>
                  <a:pt x="0" y="54241"/>
                </a:lnTo>
                <a:lnTo>
                  <a:pt x="25271" y="141986"/>
                </a:lnTo>
                <a:lnTo>
                  <a:pt x="107054" y="141986"/>
                </a:lnTo>
                <a:lnTo>
                  <a:pt x="132326" y="54241"/>
                </a:lnTo>
                <a:lnTo>
                  <a:pt x="661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B55F3AA0-BCA8-49D6-999C-9F2887CEB4D1}"/>
              </a:ext>
            </a:extLst>
          </p:cNvPr>
          <p:cNvSpPr/>
          <p:nvPr/>
        </p:nvSpPr>
        <p:spPr>
          <a:xfrm>
            <a:off x="945731" y="3374012"/>
            <a:ext cx="86258" cy="72584"/>
          </a:xfrm>
          <a:custGeom>
            <a:avLst/>
            <a:gdLst/>
            <a:ahLst/>
            <a:cxnLst/>
            <a:rect l="l" t="t" r="r" b="b"/>
            <a:pathLst>
              <a:path w="132715" h="142239">
                <a:moveTo>
                  <a:pt x="66163" y="0"/>
                </a:moveTo>
                <a:lnTo>
                  <a:pt x="0" y="54229"/>
                </a:lnTo>
                <a:lnTo>
                  <a:pt x="25271" y="141973"/>
                </a:lnTo>
                <a:lnTo>
                  <a:pt x="107054" y="141973"/>
                </a:lnTo>
                <a:lnTo>
                  <a:pt x="132326" y="54229"/>
                </a:lnTo>
                <a:lnTo>
                  <a:pt x="661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F15E2582-BEFB-4986-BA1F-B0AEBDCC582E}"/>
              </a:ext>
            </a:extLst>
          </p:cNvPr>
          <p:cNvSpPr/>
          <p:nvPr/>
        </p:nvSpPr>
        <p:spPr>
          <a:xfrm>
            <a:off x="953165" y="3535607"/>
            <a:ext cx="86258" cy="72584"/>
          </a:xfrm>
          <a:custGeom>
            <a:avLst/>
            <a:gdLst/>
            <a:ahLst/>
            <a:cxnLst/>
            <a:rect l="l" t="t" r="r" b="b"/>
            <a:pathLst>
              <a:path w="132715" h="142239">
                <a:moveTo>
                  <a:pt x="66163" y="0"/>
                </a:moveTo>
                <a:lnTo>
                  <a:pt x="0" y="54229"/>
                </a:lnTo>
                <a:lnTo>
                  <a:pt x="25271" y="141973"/>
                </a:lnTo>
                <a:lnTo>
                  <a:pt x="107054" y="141973"/>
                </a:lnTo>
                <a:lnTo>
                  <a:pt x="132326" y="54229"/>
                </a:lnTo>
                <a:lnTo>
                  <a:pt x="661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17FFF26E-9609-4E03-B21D-4374FDAA45DD}"/>
              </a:ext>
            </a:extLst>
          </p:cNvPr>
          <p:cNvSpPr/>
          <p:nvPr/>
        </p:nvSpPr>
        <p:spPr>
          <a:xfrm>
            <a:off x="953165" y="3833491"/>
            <a:ext cx="86258" cy="72584"/>
          </a:xfrm>
          <a:custGeom>
            <a:avLst/>
            <a:gdLst/>
            <a:ahLst/>
            <a:cxnLst/>
            <a:rect l="l" t="t" r="r" b="b"/>
            <a:pathLst>
              <a:path w="132715" h="142239">
                <a:moveTo>
                  <a:pt x="66163" y="0"/>
                </a:moveTo>
                <a:lnTo>
                  <a:pt x="0" y="54229"/>
                </a:lnTo>
                <a:lnTo>
                  <a:pt x="25271" y="141973"/>
                </a:lnTo>
                <a:lnTo>
                  <a:pt x="107054" y="141973"/>
                </a:lnTo>
                <a:lnTo>
                  <a:pt x="132326" y="54229"/>
                </a:lnTo>
                <a:lnTo>
                  <a:pt x="661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26" name="Rectángulo 25"/>
          <p:cNvSpPr/>
          <p:nvPr/>
        </p:nvSpPr>
        <p:spPr>
          <a:xfrm>
            <a:off x="44962" y="199821"/>
            <a:ext cx="6248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200" i="1" spc="-153" dirty="0">
                <a:solidFill>
                  <a:srgbClr val="0096FF"/>
                </a:solidFill>
                <a:latin typeface="Times New Roman"/>
                <a:cs typeface="Times New Roman"/>
              </a:rPr>
              <a:t>Comparación y</a:t>
            </a:r>
          </a:p>
          <a:p>
            <a:r>
              <a:rPr lang="es-PE" sz="2200" i="1" spc="-153" dirty="0">
                <a:solidFill>
                  <a:srgbClr val="0096FF"/>
                </a:solidFill>
                <a:latin typeface="Times New Roman"/>
                <a:cs typeface="Times New Roman"/>
              </a:rPr>
              <a:t>Ventajas de invertir en</a:t>
            </a:r>
            <a:endParaRPr lang="es-PE" sz="2200" spc="-153" dirty="0"/>
          </a:p>
        </p:txBody>
      </p:sp>
      <p:sp>
        <p:nvSpPr>
          <p:cNvPr id="27" name="Rectángulo 26"/>
          <p:cNvSpPr/>
          <p:nvPr/>
        </p:nvSpPr>
        <p:spPr>
          <a:xfrm>
            <a:off x="68684" y="939788"/>
            <a:ext cx="3324308" cy="202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715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INICIAL DE $585 + AHORRO </a:t>
            </a:r>
            <a:r>
              <a:rPr lang="es-PE" sz="715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MENSUAL DE $US </a:t>
            </a:r>
            <a:r>
              <a:rPr lang="es-PE" sz="715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97.5 </a:t>
            </a:r>
            <a:r>
              <a:rPr lang="es-PE" sz="715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DURANTE </a:t>
            </a:r>
            <a:r>
              <a:rPr lang="es-PE" sz="715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6 </a:t>
            </a:r>
            <a:r>
              <a:rPr lang="es-PE" sz="715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AÑOS:</a:t>
            </a:r>
            <a:endParaRPr lang="es-PE" sz="715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956289" y="1124799"/>
            <a:ext cx="850554" cy="3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DEPÓSITO </a:t>
            </a:r>
          </a:p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EN EL BANCO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2363956" y="1172031"/>
            <a:ext cx="655629" cy="20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TERRENO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Conector recto 29"/>
          <p:cNvCxnSpPr/>
          <p:nvPr/>
        </p:nvCxnSpPr>
        <p:spPr>
          <a:xfrm>
            <a:off x="2000059" y="1215351"/>
            <a:ext cx="0" cy="10480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ángulo 30"/>
          <p:cNvSpPr/>
          <p:nvPr/>
        </p:nvSpPr>
        <p:spPr>
          <a:xfrm>
            <a:off x="1214606" y="1556869"/>
            <a:ext cx="323808" cy="20710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0%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1029303" y="2032586"/>
            <a:ext cx="805990" cy="249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21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$US </a:t>
            </a:r>
            <a:r>
              <a:rPr lang="es-PE" sz="1021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8,923</a:t>
            </a:r>
            <a:endParaRPr lang="es-PE" sz="102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2351491" y="1547995"/>
            <a:ext cx="658515" cy="20710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15% - 20%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256475" y="2027485"/>
            <a:ext cx="878767" cy="249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21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$US </a:t>
            </a:r>
            <a:r>
              <a:rPr lang="es-PE" sz="1021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12,281</a:t>
            </a:r>
            <a:endParaRPr lang="es-PE" sz="102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E8D4CFE-A1F7-4EC2-B2F0-97B6D4F5C991}"/>
              </a:ext>
            </a:extLst>
          </p:cNvPr>
          <p:cNvSpPr/>
          <p:nvPr/>
        </p:nvSpPr>
        <p:spPr>
          <a:xfrm>
            <a:off x="3522467" y="1126132"/>
            <a:ext cx="1462902" cy="436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MEMBRESIA VITALICIA</a:t>
            </a:r>
          </a:p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 ACCIONES</a:t>
            </a:r>
          </a:p>
          <a:p>
            <a:pPr algn="ctr"/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3BE939C9-0342-4EAA-B285-FD2943862D0A}"/>
              </a:ext>
            </a:extLst>
          </p:cNvPr>
          <p:cNvCxnSpPr/>
          <p:nvPr/>
        </p:nvCxnSpPr>
        <p:spPr>
          <a:xfrm>
            <a:off x="3334053" y="1241585"/>
            <a:ext cx="0" cy="10480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12610FD-77FB-4AD9-973F-DC58163A0AEB}"/>
              </a:ext>
            </a:extLst>
          </p:cNvPr>
          <p:cNvSpPr/>
          <p:nvPr/>
        </p:nvSpPr>
        <p:spPr>
          <a:xfrm>
            <a:off x="3573961" y="1547995"/>
            <a:ext cx="658515" cy="20710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20% - 25%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1CCA738-3406-4C38-B2DC-D37AEC795AEB}"/>
              </a:ext>
            </a:extLst>
          </p:cNvPr>
          <p:cNvSpPr/>
          <p:nvPr/>
        </p:nvSpPr>
        <p:spPr>
          <a:xfrm>
            <a:off x="3479373" y="2032586"/>
            <a:ext cx="878767" cy="249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21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$US </a:t>
            </a:r>
            <a:r>
              <a:rPr lang="es-PE" sz="1021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18,832</a:t>
            </a:r>
            <a:endParaRPr lang="es-PE" sz="102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3B48CB3-CF7D-42CA-A766-DA5253024E51}"/>
              </a:ext>
            </a:extLst>
          </p:cNvPr>
          <p:cNvSpPr/>
          <p:nvPr/>
        </p:nvSpPr>
        <p:spPr>
          <a:xfrm>
            <a:off x="907767" y="2497020"/>
            <a:ext cx="1016229" cy="46910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2" name="Picture 2" descr="Resultado de imagen para una x png">
            <a:extLst>
              <a:ext uri="{FF2B5EF4-FFF2-40B4-BE49-F238E27FC236}">
                <a16:creationId xmlns:a16="http://schemas.microsoft.com/office/drawing/2014/main" id="{41CABBC7-D635-4422-BA79-DDCAE8E1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705" y="2541246"/>
            <a:ext cx="201357" cy="2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n relacionada">
            <a:extLst>
              <a:ext uri="{FF2B5EF4-FFF2-40B4-BE49-F238E27FC236}">
                <a16:creationId xmlns:a16="http://schemas.microsoft.com/office/drawing/2014/main" id="{3A5CDF83-7C58-41AF-AA04-E6D673DF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63" y="2497022"/>
            <a:ext cx="187733" cy="2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esultado de imagen para una x png">
            <a:extLst>
              <a:ext uri="{FF2B5EF4-FFF2-40B4-BE49-F238E27FC236}">
                <a16:creationId xmlns:a16="http://schemas.microsoft.com/office/drawing/2014/main" id="{8616EF87-57AF-44CE-95BC-6AFFF73F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44" y="2682817"/>
            <a:ext cx="109484" cy="15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n relacionada">
            <a:extLst>
              <a:ext uri="{FF2B5EF4-FFF2-40B4-BE49-F238E27FC236}">
                <a16:creationId xmlns:a16="http://schemas.microsoft.com/office/drawing/2014/main" id="{F8073070-CD28-4F7C-A9BF-9B9D2877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27" y="2539707"/>
            <a:ext cx="113747" cy="1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bject 20">
            <a:extLst>
              <a:ext uri="{FF2B5EF4-FFF2-40B4-BE49-F238E27FC236}">
                <a16:creationId xmlns:a16="http://schemas.microsoft.com/office/drawing/2014/main" id="{1AEED845-944D-4C40-AA7E-E2633871DF6A}"/>
              </a:ext>
            </a:extLst>
          </p:cNvPr>
          <p:cNvSpPr/>
          <p:nvPr/>
        </p:nvSpPr>
        <p:spPr>
          <a:xfrm>
            <a:off x="953165" y="3680369"/>
            <a:ext cx="86258" cy="72584"/>
          </a:xfrm>
          <a:custGeom>
            <a:avLst/>
            <a:gdLst/>
            <a:ahLst/>
            <a:cxnLst/>
            <a:rect l="l" t="t" r="r" b="b"/>
            <a:pathLst>
              <a:path w="132715" h="142239">
                <a:moveTo>
                  <a:pt x="66163" y="0"/>
                </a:moveTo>
                <a:lnTo>
                  <a:pt x="0" y="54229"/>
                </a:lnTo>
                <a:lnTo>
                  <a:pt x="25271" y="141973"/>
                </a:lnTo>
                <a:lnTo>
                  <a:pt x="107054" y="141973"/>
                </a:lnTo>
                <a:lnTo>
                  <a:pt x="132326" y="54229"/>
                </a:lnTo>
                <a:lnTo>
                  <a:pt x="66163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 sz="746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246AE9B1-0E3C-426E-A3A8-ECE69D845878}"/>
              </a:ext>
            </a:extLst>
          </p:cNvPr>
          <p:cNvSpPr/>
          <p:nvPr/>
        </p:nvSpPr>
        <p:spPr>
          <a:xfrm>
            <a:off x="127065" y="1781301"/>
            <a:ext cx="801823" cy="328423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DIVIDENDOS</a:t>
            </a:r>
          </a:p>
          <a:p>
            <a:pPr algn="ctr"/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ANUALES</a:t>
            </a:r>
            <a:endParaRPr lang="es-PE" sz="7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CC51C1A-8C25-4D35-B20F-A74E0DA5BFD9}"/>
              </a:ext>
            </a:extLst>
          </p:cNvPr>
          <p:cNvSpPr/>
          <p:nvPr/>
        </p:nvSpPr>
        <p:spPr>
          <a:xfrm>
            <a:off x="1208943" y="1803623"/>
            <a:ext cx="323808" cy="20710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5</a:t>
            </a:r>
            <a:r>
              <a:rPr lang="es-PE" sz="746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%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58E1494C-DD2B-40A7-BAD1-F605E9857605}"/>
              </a:ext>
            </a:extLst>
          </p:cNvPr>
          <p:cNvSpPr/>
          <p:nvPr/>
        </p:nvSpPr>
        <p:spPr>
          <a:xfrm>
            <a:off x="2551254" y="1814178"/>
            <a:ext cx="323808" cy="207108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0%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764B2A7-2575-4CC5-B199-4674C2C30804}"/>
              </a:ext>
            </a:extLst>
          </p:cNvPr>
          <p:cNvSpPr/>
          <p:nvPr/>
        </p:nvSpPr>
        <p:spPr>
          <a:xfrm>
            <a:off x="3551577" y="1808730"/>
            <a:ext cx="686247" cy="20710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s-PE" sz="746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10% - 18% </a:t>
            </a:r>
            <a:endParaRPr lang="es-PE" sz="74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5B94A3E4-A485-4362-81F2-D74E5BCB4D20}"/>
              </a:ext>
            </a:extLst>
          </p:cNvPr>
          <p:cNvSpPr/>
          <p:nvPr/>
        </p:nvSpPr>
        <p:spPr>
          <a:xfrm>
            <a:off x="58141" y="1538628"/>
            <a:ext cx="937757" cy="21037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/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VALORIZACION</a:t>
            </a:r>
            <a:endParaRPr lang="es-PE" sz="7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F8641F1-015B-44F4-9CB2-9B85401977CF}"/>
              </a:ext>
            </a:extLst>
          </p:cNvPr>
          <p:cNvSpPr/>
          <p:nvPr/>
        </p:nvSpPr>
        <p:spPr>
          <a:xfrm>
            <a:off x="3237057" y="893960"/>
            <a:ext cx="716543" cy="280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225" b="1" spc="5" dirty="0">
                <a:solidFill>
                  <a:srgbClr val="0096FF"/>
                </a:solidFill>
                <a:latin typeface="Arial"/>
                <a:cs typeface="Arial"/>
              </a:rPr>
              <a:t>$ </a:t>
            </a:r>
            <a:r>
              <a:rPr lang="es-PE" sz="1225" b="1" spc="5" dirty="0" smtClean="0">
                <a:solidFill>
                  <a:srgbClr val="0096FF"/>
                </a:solidFill>
                <a:latin typeface="Arial"/>
                <a:cs typeface="Arial"/>
              </a:rPr>
              <a:t>7,605</a:t>
            </a:r>
            <a:endParaRPr lang="es-PE" sz="1225" dirty="0">
              <a:solidFill>
                <a:srgbClr val="0096FF"/>
              </a:solidFill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BE4697F-2290-4A35-8C91-97DF1542C924}"/>
              </a:ext>
            </a:extLst>
          </p:cNvPr>
          <p:cNvSpPr/>
          <p:nvPr/>
        </p:nvSpPr>
        <p:spPr>
          <a:xfrm>
            <a:off x="172166" y="2169877"/>
            <a:ext cx="717184" cy="30457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/>
            <a:r>
              <a:rPr lang="es-PE" sz="767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GANANCIA</a:t>
            </a:r>
          </a:p>
          <a:p>
            <a:pPr algn="ctr"/>
            <a:r>
              <a:rPr lang="es-PE" sz="612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Posible</a:t>
            </a:r>
            <a:endParaRPr lang="es-PE" sz="612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C1EBEF5-E8CE-41AD-A298-E10705D32BF0}"/>
              </a:ext>
            </a:extLst>
          </p:cNvPr>
          <p:cNvSpPr/>
          <p:nvPr/>
        </p:nvSpPr>
        <p:spPr>
          <a:xfrm>
            <a:off x="1153415" y="2222628"/>
            <a:ext cx="508152" cy="207108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latin typeface="Arial"/>
                <a:cs typeface="Arial"/>
              </a:rPr>
              <a:t>$ </a:t>
            </a:r>
            <a:r>
              <a:rPr lang="es-PE" sz="746" b="1" spc="5" dirty="0" smtClean="0">
                <a:latin typeface="Arial"/>
                <a:cs typeface="Arial"/>
              </a:rPr>
              <a:t>1,318</a:t>
            </a:r>
            <a:endParaRPr lang="es-PE" sz="746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7262979-A626-4999-911F-F0E5DDA29CAD}"/>
              </a:ext>
            </a:extLst>
          </p:cNvPr>
          <p:cNvSpPr/>
          <p:nvPr/>
        </p:nvSpPr>
        <p:spPr>
          <a:xfrm>
            <a:off x="2459950" y="2222628"/>
            <a:ext cx="508152" cy="207108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latin typeface="Arial"/>
                <a:cs typeface="Arial"/>
              </a:rPr>
              <a:t>$ </a:t>
            </a:r>
            <a:r>
              <a:rPr lang="es-PE" sz="746" b="1" spc="5" dirty="0" smtClean="0">
                <a:latin typeface="Arial"/>
                <a:cs typeface="Arial"/>
              </a:rPr>
              <a:t>4,676</a:t>
            </a:r>
            <a:endParaRPr lang="es-PE" sz="746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7A1BA5F-7DC9-42D7-BFCB-391AF4293C92}"/>
              </a:ext>
            </a:extLst>
          </p:cNvPr>
          <p:cNvSpPr/>
          <p:nvPr/>
        </p:nvSpPr>
        <p:spPr>
          <a:xfrm>
            <a:off x="3633350" y="2223328"/>
            <a:ext cx="561692" cy="207108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latin typeface="Arial"/>
                <a:cs typeface="Arial"/>
              </a:rPr>
              <a:t>$ </a:t>
            </a:r>
            <a:r>
              <a:rPr lang="es-PE" sz="746" b="1" spc="5" dirty="0" smtClean="0">
                <a:latin typeface="Arial"/>
                <a:cs typeface="Arial"/>
              </a:rPr>
              <a:t>11,227</a:t>
            </a:r>
            <a:endParaRPr lang="es-PE" sz="746" dirty="0"/>
          </a:p>
        </p:txBody>
      </p:sp>
      <p:pic>
        <p:nvPicPr>
          <p:cNvPr id="57" name="Picture 6" descr="https://scontent.flim5-4.fna.fbcdn.net/v/t1.15752-9/44423750_482528968918966_2287042154947674112_n.png?_nc_cat=101&amp;_nc_ht=scontent.flim5-4.fna&amp;oh=bf64dbc419a904926733906861cc993e&amp;oe=5C4859D6">
            <a:extLst>
              <a:ext uri="{FF2B5EF4-FFF2-40B4-BE49-F238E27FC236}">
                <a16:creationId xmlns:a16="http://schemas.microsoft.com/office/drawing/2014/main" id="{DA531308-348A-41F5-8FFF-EDBD8C088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40" y="71486"/>
            <a:ext cx="1309535" cy="9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A1CCA738-3406-4C38-B2DC-D37AEC795AEB}"/>
              </a:ext>
            </a:extLst>
          </p:cNvPr>
          <p:cNvSpPr/>
          <p:nvPr/>
        </p:nvSpPr>
        <p:spPr>
          <a:xfrm>
            <a:off x="4253863" y="2034818"/>
            <a:ext cx="878767" cy="249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021" b="1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$US </a:t>
            </a:r>
            <a:r>
              <a:rPr lang="es-PE" sz="1021" b="1" spc="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21,265</a:t>
            </a:r>
            <a:endParaRPr lang="es-PE" sz="102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7A1BA5F-7DC9-42D7-BFCB-391AF4293C92}"/>
              </a:ext>
            </a:extLst>
          </p:cNvPr>
          <p:cNvSpPr/>
          <p:nvPr/>
        </p:nvSpPr>
        <p:spPr>
          <a:xfrm>
            <a:off x="4432725" y="2228675"/>
            <a:ext cx="561692" cy="207108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r"/>
            <a:r>
              <a:rPr lang="es-PE" sz="746" b="1" spc="5" dirty="0">
                <a:latin typeface="Arial"/>
                <a:cs typeface="Arial"/>
              </a:rPr>
              <a:t>$ </a:t>
            </a:r>
            <a:r>
              <a:rPr lang="es-PE" sz="746" b="1" spc="5" dirty="0" smtClean="0">
                <a:latin typeface="Arial"/>
                <a:cs typeface="Arial"/>
              </a:rPr>
              <a:t>13,660</a:t>
            </a:r>
            <a:endParaRPr lang="es-PE" sz="746" dirty="0"/>
          </a:p>
        </p:txBody>
      </p:sp>
      <p:sp>
        <p:nvSpPr>
          <p:cNvPr id="60" name="Rectángulo 59"/>
          <p:cNvSpPr/>
          <p:nvPr/>
        </p:nvSpPr>
        <p:spPr>
          <a:xfrm>
            <a:off x="4429556" y="1843918"/>
            <a:ext cx="555813" cy="20005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endParaRPr lang="es-PE" sz="700" dirty="0">
              <a:solidFill>
                <a:schemeClr val="bg1"/>
              </a:solidFill>
            </a:endParaRPr>
          </a:p>
        </p:txBody>
      </p:sp>
      <p:cxnSp>
        <p:nvCxnSpPr>
          <p:cNvPr id="61" name="Conector recto 60"/>
          <p:cNvCxnSpPr/>
          <p:nvPr/>
        </p:nvCxnSpPr>
        <p:spPr>
          <a:xfrm flipV="1">
            <a:off x="3528430" y="2105590"/>
            <a:ext cx="789968" cy="3241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3507036" y="2109724"/>
            <a:ext cx="789968" cy="2862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64">
            <a:extLst>
              <a:ext uri="{FF2B5EF4-FFF2-40B4-BE49-F238E27FC236}">
                <a16:creationId xmlns:a16="http://schemas.microsoft.com/office/drawing/2014/main" id="{8CC51C1A-8C25-4D35-B20F-A74E0DA5BFD9}"/>
              </a:ext>
            </a:extLst>
          </p:cNvPr>
          <p:cNvSpPr/>
          <p:nvPr/>
        </p:nvSpPr>
        <p:spPr>
          <a:xfrm>
            <a:off x="1787876" y="2299308"/>
            <a:ext cx="424366" cy="16927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endParaRPr lang="es-PE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708370" y="2296840"/>
            <a:ext cx="57291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+ </a:t>
            </a:r>
            <a:r>
              <a:rPr lang="es-PE" sz="700" b="1" spc="5" dirty="0" smtClean="0">
                <a:solidFill>
                  <a:schemeClr val="bg1"/>
                </a:solidFill>
                <a:latin typeface="Arial"/>
                <a:cs typeface="Arial"/>
              </a:rPr>
              <a:t>1036 </a:t>
            </a:r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%</a:t>
            </a:r>
            <a:endParaRPr lang="es-PE" sz="700" dirty="0">
              <a:solidFill>
                <a:schemeClr val="bg1"/>
              </a:solidFill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8CC51C1A-8C25-4D35-B20F-A74E0DA5BFD9}"/>
              </a:ext>
            </a:extLst>
          </p:cNvPr>
          <p:cNvSpPr/>
          <p:nvPr/>
        </p:nvSpPr>
        <p:spPr>
          <a:xfrm>
            <a:off x="3045934" y="2280975"/>
            <a:ext cx="424366" cy="16927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endParaRPr lang="es-PE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Rectángulo 67"/>
          <p:cNvSpPr/>
          <p:nvPr/>
        </p:nvSpPr>
        <p:spPr>
          <a:xfrm>
            <a:off x="3016763" y="2278507"/>
            <a:ext cx="52257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+ </a:t>
            </a:r>
            <a:r>
              <a:rPr lang="es-PE" sz="700" b="1" spc="5" dirty="0" smtClean="0">
                <a:solidFill>
                  <a:schemeClr val="bg1"/>
                </a:solidFill>
                <a:latin typeface="Arial"/>
                <a:cs typeface="Arial"/>
              </a:rPr>
              <a:t>292 </a:t>
            </a:r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%</a:t>
            </a:r>
            <a:endParaRPr lang="es-PE" sz="700" dirty="0">
              <a:solidFill>
                <a:schemeClr val="bg1"/>
              </a:solidFill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8CC51C1A-8C25-4D35-B20F-A74E0DA5BFD9}"/>
              </a:ext>
            </a:extLst>
          </p:cNvPr>
          <p:cNvSpPr/>
          <p:nvPr/>
        </p:nvSpPr>
        <p:spPr>
          <a:xfrm>
            <a:off x="1784898" y="2094081"/>
            <a:ext cx="424366" cy="1692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r"/>
            <a:endParaRPr lang="es-PE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1755727" y="2091613"/>
            <a:ext cx="52257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+ </a:t>
            </a:r>
            <a:r>
              <a:rPr lang="es-PE" sz="700" b="1" spc="5" dirty="0" smtClean="0">
                <a:solidFill>
                  <a:schemeClr val="bg1"/>
                </a:solidFill>
                <a:latin typeface="Arial"/>
                <a:cs typeface="Arial"/>
              </a:rPr>
              <a:t>852 </a:t>
            </a:r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%</a:t>
            </a:r>
            <a:endParaRPr lang="es-PE" sz="700" dirty="0">
              <a:solidFill>
                <a:schemeClr val="bg1"/>
              </a:solidFill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CC51C1A-8C25-4D35-B20F-A74E0DA5BFD9}"/>
              </a:ext>
            </a:extLst>
          </p:cNvPr>
          <p:cNvSpPr/>
          <p:nvPr/>
        </p:nvSpPr>
        <p:spPr>
          <a:xfrm>
            <a:off x="3052753" y="2077897"/>
            <a:ext cx="424366" cy="1692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r"/>
            <a:endParaRPr lang="es-PE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Rectángulo 71"/>
          <p:cNvSpPr/>
          <p:nvPr/>
        </p:nvSpPr>
        <p:spPr>
          <a:xfrm>
            <a:off x="3023582" y="2075429"/>
            <a:ext cx="52257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+ </a:t>
            </a:r>
            <a:r>
              <a:rPr lang="es-PE" sz="700" b="1" spc="5" dirty="0" smtClean="0">
                <a:solidFill>
                  <a:schemeClr val="bg1"/>
                </a:solidFill>
                <a:latin typeface="Arial"/>
                <a:cs typeface="Arial"/>
              </a:rPr>
              <a:t>240 </a:t>
            </a:r>
            <a:r>
              <a:rPr lang="es-PE" sz="700" b="1" spc="5" dirty="0">
                <a:solidFill>
                  <a:schemeClr val="bg1"/>
                </a:solidFill>
                <a:latin typeface="Arial"/>
                <a:cs typeface="Arial"/>
              </a:rPr>
              <a:t>%</a:t>
            </a:r>
            <a:endParaRPr lang="es-PE" sz="700" dirty="0">
              <a:solidFill>
                <a:schemeClr val="bg1"/>
              </a:solidFill>
            </a:endParaRPr>
          </a:p>
        </p:txBody>
      </p:sp>
      <p:sp>
        <p:nvSpPr>
          <p:cNvPr id="73" name="Rectángulo 72"/>
          <p:cNvSpPr/>
          <p:nvPr/>
        </p:nvSpPr>
        <p:spPr>
          <a:xfrm>
            <a:off x="805521" y="2506024"/>
            <a:ext cx="1214761" cy="4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Sin </a:t>
            </a:r>
            <a:r>
              <a:rPr lang="es-PE" sz="610" b="1" spc="5" dirty="0" err="1">
                <a:solidFill>
                  <a:schemeClr val="bg1"/>
                </a:solidFill>
                <a:latin typeface="Arial"/>
                <a:cs typeface="Arial"/>
              </a:rPr>
              <a:t>Valorizacion</a:t>
            </a:r>
            <a:endParaRPr lang="es-PE" sz="610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Bajos Intereses </a:t>
            </a:r>
            <a:b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NO DISFRUTAS</a:t>
            </a:r>
          </a:p>
          <a:p>
            <a:pPr algn="ctr"/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Mientras tu DINERO Crece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3B48CB3-CF7D-42CA-A766-DA5253024E51}"/>
              </a:ext>
            </a:extLst>
          </p:cNvPr>
          <p:cNvSpPr/>
          <p:nvPr/>
        </p:nvSpPr>
        <p:spPr>
          <a:xfrm>
            <a:off x="2241767" y="2493963"/>
            <a:ext cx="1016229" cy="46910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4" name="Rectángulo 73"/>
          <p:cNvSpPr/>
          <p:nvPr/>
        </p:nvSpPr>
        <p:spPr>
          <a:xfrm>
            <a:off x="2131973" y="2499621"/>
            <a:ext cx="1243253" cy="4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0" b="1" spc="5" dirty="0" smtClean="0">
                <a:solidFill>
                  <a:schemeClr val="bg1"/>
                </a:solidFill>
                <a:latin typeface="Arial"/>
                <a:cs typeface="Arial"/>
              </a:rPr>
              <a:t>Buena Valorización</a:t>
            </a:r>
            <a:endParaRPr lang="es-PE" sz="610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s-PE" sz="600" b="1" spc="5" dirty="0" smtClean="0">
                <a:solidFill>
                  <a:schemeClr val="bg1"/>
                </a:solidFill>
                <a:latin typeface="Arial"/>
                <a:cs typeface="Arial"/>
              </a:rPr>
              <a:t>SIN DIVIDENDOS ANUALES </a:t>
            </a:r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/>
            </a:r>
            <a:b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NO DISFRUTAS</a:t>
            </a:r>
          </a:p>
          <a:p>
            <a:pPr algn="ctr"/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Mientras tu DINERO Crece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73B48CB3-CF7D-42CA-A766-DA5253024E51}"/>
              </a:ext>
            </a:extLst>
          </p:cNvPr>
          <p:cNvSpPr/>
          <p:nvPr/>
        </p:nvSpPr>
        <p:spPr>
          <a:xfrm>
            <a:off x="3653686" y="2492267"/>
            <a:ext cx="1016229" cy="4691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s-PE" sz="612" b="1" spc="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3542056" y="2511615"/>
            <a:ext cx="1243253" cy="4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610" b="1" spc="5" dirty="0" smtClean="0">
                <a:solidFill>
                  <a:schemeClr val="bg1"/>
                </a:solidFill>
                <a:latin typeface="Arial"/>
                <a:cs typeface="Arial"/>
              </a:rPr>
              <a:t>Excelente Valorización</a:t>
            </a:r>
            <a:endParaRPr lang="es-PE" sz="610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s-PE" sz="600" b="1" spc="5" dirty="0" smtClean="0">
                <a:solidFill>
                  <a:schemeClr val="bg1"/>
                </a:solidFill>
                <a:latin typeface="Arial"/>
                <a:cs typeface="Arial"/>
              </a:rPr>
              <a:t>DIVIDENDOS ANUALES </a:t>
            </a:r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/>
            </a:r>
            <a:b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s-PE" sz="610" b="1" spc="5" dirty="0" smtClean="0">
                <a:solidFill>
                  <a:schemeClr val="bg1"/>
                </a:solidFill>
                <a:latin typeface="Arial"/>
                <a:cs typeface="Arial"/>
              </a:rPr>
              <a:t>Y DISFRUTAS DEL CLUB</a:t>
            </a:r>
            <a:endParaRPr lang="es-PE" sz="610" b="1" spc="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s-PE" sz="610" b="1" spc="5" dirty="0">
                <a:solidFill>
                  <a:schemeClr val="bg1"/>
                </a:solidFill>
                <a:latin typeface="Arial"/>
                <a:cs typeface="Arial"/>
              </a:rPr>
              <a:t>Mientras tu DINERO Crece</a:t>
            </a:r>
          </a:p>
        </p:txBody>
      </p:sp>
      <p:sp>
        <p:nvSpPr>
          <p:cNvPr id="79" name="Rectángulo 78"/>
          <p:cNvSpPr/>
          <p:nvPr/>
        </p:nvSpPr>
        <p:spPr>
          <a:xfrm>
            <a:off x="4064421" y="1790693"/>
            <a:ext cx="1286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700" b="1" u="sng" dirty="0">
                <a:solidFill>
                  <a:schemeClr val="bg1"/>
                </a:solidFill>
              </a:rPr>
              <a:t>FUNDADORES</a:t>
            </a:r>
          </a:p>
          <a:p>
            <a:pPr algn="ctr"/>
            <a:r>
              <a:rPr lang="es-PE" sz="700" dirty="0">
                <a:solidFill>
                  <a:schemeClr val="bg1"/>
                </a:solidFill>
              </a:rPr>
              <a:t>2X ACCIONES</a:t>
            </a:r>
          </a:p>
        </p:txBody>
      </p:sp>
    </p:spTree>
    <p:extLst>
      <p:ext uri="{BB962C8B-B14F-4D97-AF65-F5344CB8AC3E}">
        <p14:creationId xmlns:p14="http://schemas.microsoft.com/office/powerpoint/2010/main" val="17525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5" grpId="0" animBg="1"/>
      <p:bldP spid="66" grpId="0"/>
      <p:bldP spid="67" grpId="0" animBg="1"/>
      <p:bldP spid="68" grpId="0"/>
      <p:bldP spid="69" grpId="0" animBg="1"/>
      <p:bldP spid="71" grpId="0" animBg="1"/>
      <p:bldP spid="79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15989</TotalTime>
  <Words>2694</Words>
  <Application>Microsoft Office PowerPoint</Application>
  <PresentationFormat>Personalizado</PresentationFormat>
  <Paragraphs>926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Vínculos</vt:lpstr>
      </vt:variant>
      <vt:variant>
        <vt:i4>13</vt:i4>
      </vt:variant>
      <vt:variant>
        <vt:lpstr>Títulos de diapositiva</vt:lpstr>
      </vt:variant>
      <vt:variant>
        <vt:i4>21</vt:i4>
      </vt:variant>
    </vt:vector>
  </HeadingPairs>
  <TitlesOfParts>
    <vt:vector size="43" baseType="lpstr">
      <vt:lpstr>Arial</vt:lpstr>
      <vt:lpstr>Arial Black</vt:lpstr>
      <vt:lpstr>Arial Narrow</vt:lpstr>
      <vt:lpstr>Calibri</vt:lpstr>
      <vt:lpstr>Calibri Light</vt:lpstr>
      <vt:lpstr>Open Sans</vt:lpstr>
      <vt:lpstr>Times New Roman</vt:lpstr>
      <vt:lpstr>Wingdings</vt:lpstr>
      <vt:lpstr>Tema de Office</vt:lpstr>
      <vt:lpstr>file:///G:\Plan%20Negocios%20Restaurante%20Cieneguilla%20Ultimo%2015121%20(2).xlsx!inResorts%20(4)!F377C53:F377C59</vt:lpstr>
      <vt:lpstr>file:///G:\Plan%20Negocios%20Restaurante%20Cieneguilla%20Ultimo%2015121%20(2).xlsx!inResorts%20(4)!F365C53:F366C59</vt:lpstr>
      <vt:lpstr>file:///G:\Plan%20Negocios%20Restaurante%20Cieneguilla%20Ultimo%2015121%20(2).xlsx!inResorts%20(4)!F367C53:F367C59</vt:lpstr>
      <vt:lpstr>file:///G:\Plan%20Negocios%20Restaurante%20Cieneguilla%20Ultimo%2015121%20(2).xlsx!inResorts%20(4)!F368C53:F368C59</vt:lpstr>
      <vt:lpstr>file:///G:\Plan%20Negocios%20Restaurante%20Cieneguilla%20Ultimo%2015121%20(2).xlsx!inResorts%20(4)!F369C53:F369C59</vt:lpstr>
      <vt:lpstr>file:///G:\Plan%20Negocios%20Restaurante%20Cieneguilla%20Ultimo%2015121%20(2).xlsx!inResorts%20(4)!F370C53:F370C59</vt:lpstr>
      <vt:lpstr>file:///G:\Plan%20Negocios%20Restaurante%20Cieneguilla%20Ultimo%2015121%20(2).xlsx!inResorts%20(4)!F371C53:F371C59</vt:lpstr>
      <vt:lpstr>file:///G:\Plan%20Negocios%20Restaurante%20Cieneguilla%20Ultimo%2015121%20(2).xlsx!inResorts%20(4)!F372C53:F372C59</vt:lpstr>
      <vt:lpstr>file:///G:\Plan%20Negocios%20Restaurante%20Cieneguilla%20Ultimo%2015121%20(2).xlsx!inResorts%20(4)!F373C53:F373C59</vt:lpstr>
      <vt:lpstr>file:///G:\Plan%20Negocios%20Restaurante%20Cieneguilla%20Ultimo%2015121%20(2).xlsx!inResorts%20(4)!F374C53:F374C59</vt:lpstr>
      <vt:lpstr>file:///G:\Plan%20Negocios%20Restaurante%20Cieneguilla%20Ultimo%2015121%20(2).xlsx!inResorts%20(4)!F375C53:F375C59</vt:lpstr>
      <vt:lpstr>file:///G:\Plan%20Negocios%20Restaurante%20Cieneguilla%20Ultimo%2015121%20(2).xlsx!inResorts%20(4)!F376C53:F376C59</vt:lpstr>
      <vt:lpstr>file:///G:\Plan%20Negocios%20Restaurante%20Cieneguilla%20Ultimo%2015121%20(2).xlsx!inResorts%20(4)!F379C53:F379C58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Telemarketing 110</dc:creator>
  <cp:lastModifiedBy>Telemarketing 110</cp:lastModifiedBy>
  <cp:revision>480</cp:revision>
  <dcterms:created xsi:type="dcterms:W3CDTF">2019-01-16T18:33:59Z</dcterms:created>
  <dcterms:modified xsi:type="dcterms:W3CDTF">2019-05-16T01:06:58Z</dcterms:modified>
</cp:coreProperties>
</file>